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379" r:id="rId4"/>
    <p:sldId id="286" r:id="rId5"/>
    <p:sldId id="259" r:id="rId6"/>
    <p:sldId id="412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713DE-AF1D-4574-9C68-7AA827DD3EA5}" type="datetimeFigureOut">
              <a:rPr lang="it-IT" smtClean="0"/>
              <a:pPr/>
              <a:t>09/05/2023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050C1-BBD3-4DAA-8F8B-4894AAEB913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9613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44722-15F2-4D67-A8A0-7177D6BAB5A1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4707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1"/>
          <p:cNvSpPr txBox="1">
            <a:spLocks noChangeArrowheads="1"/>
          </p:cNvSpPr>
          <p:nvPr/>
        </p:nvSpPr>
        <p:spPr bwMode="auto">
          <a:xfrm>
            <a:off x="2135013" y="826197"/>
            <a:ext cx="2559143" cy="407879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198" tIns="46600" rIns="93198" bIns="46600" anchor="ctr"/>
          <a:lstStyle/>
          <a:p>
            <a:endParaRPr lang="it-IT"/>
          </a:p>
        </p:txBody>
      </p:sp>
      <p:sp>
        <p:nvSpPr>
          <p:cNvPr id="83971" name="Rectangle 2"/>
          <p:cNvSpPr>
            <a:spLocks noGrp="1" noChangeArrowheads="1"/>
          </p:cNvSpPr>
          <p:nvPr>
            <p:ph type="body"/>
          </p:nvPr>
        </p:nvSpPr>
        <p:spPr>
          <a:xfrm>
            <a:off x="682438" y="5165899"/>
            <a:ext cx="5459507" cy="4892820"/>
          </a:xfrm>
          <a:noFill/>
          <a:ln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0202B6-94B1-82CC-0C81-2BA4840E9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8A105BE-A183-4302-A198-4AC2DA1DA9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9BA7AE5-0E46-B296-E036-8E0D0E0D7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3E42-BAE6-44A6-A39B-91504F15E6F6}" type="datetimeFigureOut">
              <a:rPr lang="it-IT" smtClean="0"/>
              <a:pPr/>
              <a:t>09/05/2023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A4E4F9D-D54F-77CB-243B-4024E44C8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26434A3-7D93-8FC8-4AF2-01467FCEE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C0A9F-2208-40C0-A5D0-567862E435E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0125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62AAFF-B63B-EBEF-62D6-28D45DB0A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E308082-DE63-A634-B50A-DE4DF13318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CA998E9-70B9-A121-D51F-5C0ECF006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3E42-BAE6-44A6-A39B-91504F15E6F6}" type="datetimeFigureOut">
              <a:rPr lang="it-IT" smtClean="0"/>
              <a:pPr/>
              <a:t>09/05/2023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88486DE-4703-BB94-0CBC-238AB06DE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A3A3C8D-3606-20EA-E3EC-A60C3013B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C0A9F-2208-40C0-A5D0-567862E435E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3035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7C990DD-41D2-C75C-9F0A-51D8E1C32B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8A6A121-71B1-6CE0-C0E2-7374BE8A48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AF078B9-D678-F437-503B-62CD9B036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3E42-BAE6-44A6-A39B-91504F15E6F6}" type="datetimeFigureOut">
              <a:rPr lang="it-IT" smtClean="0"/>
              <a:pPr/>
              <a:t>09/05/2023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020045B-587C-5B5F-12BC-7C42A7990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2F12328-599D-F066-32B5-1E37AE37F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C0A9F-2208-40C0-A5D0-567862E435E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9538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A370874-4F54-7EA1-CAC8-06944A4FD9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3A77111-1A65-D59F-5CE0-9098FD929E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43C040C-CFB9-0DB0-B13A-2DBE412EA0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B56042-3D56-4766-B4C2-F1A254C047D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5816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81D435-4179-BBD7-7BF1-B3CE6CE1B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CDF3AC-F979-A5FA-EC46-B3677D27F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0F5BE73-8F52-6A1F-94F9-7E70E5CA9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3E42-BAE6-44A6-A39B-91504F15E6F6}" type="datetimeFigureOut">
              <a:rPr lang="it-IT" smtClean="0"/>
              <a:pPr/>
              <a:t>09/05/2023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76B43C0-FEDA-0B6F-95E6-8F1E4099B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09CF77A-4B28-4DFA-47B5-AD4AAC218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C0A9F-2208-40C0-A5D0-567862E435E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6576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243128-3C0C-B311-08D9-AB94CCCCF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414321F-9523-B651-AA0D-EBD7A2551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DDB4CE6-7DFD-2661-6412-F7186EA86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3E42-BAE6-44A6-A39B-91504F15E6F6}" type="datetimeFigureOut">
              <a:rPr lang="it-IT" smtClean="0"/>
              <a:pPr/>
              <a:t>09/05/2023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5AF12CC-09CE-84B4-895C-F397DBFCE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0F307B5-50E6-89E5-2473-BEFFBEDBB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C0A9F-2208-40C0-A5D0-567862E435E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743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3E59AF-8851-0CD0-F2DC-3D0F9673B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929565-E33A-3AA6-D9A2-FAE14858AA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403A590-A497-6A81-93DD-CC6F50EB54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108FD35-4743-3965-B384-353C336B5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3E42-BAE6-44A6-A39B-91504F15E6F6}" type="datetimeFigureOut">
              <a:rPr lang="it-IT" smtClean="0"/>
              <a:pPr/>
              <a:t>09/05/2023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FA74A03-FD61-F8DA-DE06-BC5248C1C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220E2D6-A9E5-B059-5DA0-C52A94849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C0A9F-2208-40C0-A5D0-567862E435E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785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3F8BFA-CAEA-638E-E7DF-CE17398F2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E90850B-4824-A4B1-3BE4-D98A1F684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3B419BB-6EDC-7095-3FE2-EC4CFA8FA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37D2442-DF84-AA16-CCFF-140B6B4359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0CC4FA0-5229-1247-9D33-7AA7F62CEF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C7BE69D-7C99-EE7A-7064-10047056A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3E42-BAE6-44A6-A39B-91504F15E6F6}" type="datetimeFigureOut">
              <a:rPr lang="it-IT" smtClean="0"/>
              <a:pPr/>
              <a:t>09/05/2023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3D487AC-E2FE-75EE-1965-AC484457B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4CA6450-2C80-36CF-D93D-9073CA8B0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C0A9F-2208-40C0-A5D0-567862E435E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0232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D1CC3C-F838-4AD2-4C5F-99DFCC36A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889E863-0F77-19E9-A1AA-CB0DC77FF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3E42-BAE6-44A6-A39B-91504F15E6F6}" type="datetimeFigureOut">
              <a:rPr lang="it-IT" smtClean="0"/>
              <a:pPr/>
              <a:t>09/05/2023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98AA9D3-0FC6-A2FF-29C6-5488F0612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A90A06C-4866-9806-0CE1-6FCE10F35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C0A9F-2208-40C0-A5D0-567862E435E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0461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27E394F-E366-C39A-5BBD-935433FB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3E42-BAE6-44A6-A39B-91504F15E6F6}" type="datetimeFigureOut">
              <a:rPr lang="it-IT" smtClean="0"/>
              <a:pPr/>
              <a:t>09/05/2023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D72AED8-8D6B-619E-85C4-7DD357685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472EE7D-7EF5-8159-3113-29FB6F7E8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C0A9F-2208-40C0-A5D0-567862E435E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6704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BB3F5F-920B-84A4-D349-D73E66189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BB5CA7-9A5F-6415-C836-A70CE01FF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62C27A-A7ED-83AE-5754-ED3AA82317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1D6FEF6-5A39-3CC7-9DA3-F80632830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3E42-BAE6-44A6-A39B-91504F15E6F6}" type="datetimeFigureOut">
              <a:rPr lang="it-IT" smtClean="0"/>
              <a:pPr/>
              <a:t>09/05/2023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FB96A5D-CDC2-379D-1904-38EA12FCA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6F389C4-61BE-1ED0-A1FC-7E1A64FA9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C0A9F-2208-40C0-A5D0-567862E435E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8524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B9D26D-117E-6E1E-C7F6-BC1AEFCF2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CB6BAC6-6F2F-2346-CB2F-33AFB729E8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64885A4-44C5-3EF9-D6B5-AD05A1BEBC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6C7DB2B-A782-2135-B0E7-2B2C5C102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3E42-BAE6-44A6-A39B-91504F15E6F6}" type="datetimeFigureOut">
              <a:rPr lang="it-IT" smtClean="0"/>
              <a:pPr/>
              <a:t>09/05/2023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4D175CE-A618-7D37-A79A-81ED0E9CB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BF04D2B-720F-4074-69FB-4BDFCD09B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C0A9F-2208-40C0-A5D0-567862E435E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6524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89A9C25-2FCD-2AFC-687E-D74A59B9A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6024ADE-D2D1-786B-242E-5E8C1915A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C460C94-4D48-9AB9-2F41-0AD678F585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33E42-BAE6-44A6-A39B-91504F15E6F6}" type="datetimeFigureOut">
              <a:rPr lang="it-IT" smtClean="0"/>
              <a:pPr/>
              <a:t>09/05/2023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4D0D18E-B68B-6F47-8253-3F0E82C4E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E3024D1-3FA9-5026-3A2F-CA396091AF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C0A9F-2208-40C0-A5D0-567862E435E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060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wmf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png"/><Relationship Id="rId3" Type="http://schemas.openxmlformats.org/officeDocument/2006/relationships/hyperlink" Target="http://www.google.it/url?sa=i&amp;rct=j&amp;q=&amp;esrc=s&amp;source=images&amp;cd=&amp;cad=rja&amp;uact=8&amp;ved=0ahUKEwjgt9-4lZTSAhVGXhoKHY1KB-IQjRwIBw&amp;url=http://parasiteparty.com/it/dogs/parasites&amp;psig=AFQjCNEQB53Pd_iRC6IeeI7GmFokBoCuOg&amp;ust=1487318940059250" TargetMode="External"/><Relationship Id="rId7" Type="http://schemas.openxmlformats.org/officeDocument/2006/relationships/hyperlink" Target="http://www.google.it/url?sa=i&amp;rct=j&amp;q=&amp;esrc=s&amp;source=images&amp;cd=&amp;cad=rja&amp;uact=8&amp;ved=0ahUKEwjhltnstePWAhWGEVAKHU7ZB9cQjRwIBw&amp;url=http://immagini.4ever.eu/tag/430/golden-retriever&amp;psig=AOvVaw3jQOy6sEsEtorl6BT_FTVm&amp;ust=1507634216211144" TargetMode="External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0.jpeg"/><Relationship Id="rId5" Type="http://schemas.openxmlformats.org/officeDocument/2006/relationships/hyperlink" Target="http://www.google.it/url?sa=i&amp;rct=j&amp;q=&amp;esrc=s&amp;source=images&amp;cd=&amp;cad=rja&amp;uact=8&amp;ved=0ahUKEwjumO3ctpLSAhVLuRQKHRrTD9wQjRwIBw&amp;url=http://www.trekking.it/reportage/la-grammatica-del-camminare.html&amp;bvm=bv.147134024,d.d24&amp;psig=AFQjCNGI17zeR_b1ARa4siW_Uz6vmVTk2A&amp;ust=1487259143371034" TargetMode="External"/><Relationship Id="rId10" Type="http://schemas.openxmlformats.org/officeDocument/2006/relationships/image" Target="../media/image19.jpeg"/><Relationship Id="rId4" Type="http://schemas.openxmlformats.org/officeDocument/2006/relationships/image" Target="../media/image15.pn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FA87306B-559B-E345-EE5F-ADA367EB7D19}"/>
              </a:ext>
            </a:extLst>
          </p:cNvPr>
          <p:cNvSpPr txBox="1"/>
          <p:nvPr/>
        </p:nvSpPr>
        <p:spPr>
          <a:xfrm>
            <a:off x="2584442" y="3385688"/>
            <a:ext cx="6979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Incontri di </a:t>
            </a:r>
            <a:r>
              <a:rPr lang="it-IT" sz="2000" dirty="0">
                <a:solidFill>
                  <a:srgbClr val="C00000"/>
                </a:solidFill>
              </a:rPr>
              <a:t>educazione sanitaria 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rivolti ai ragazzi delle scuole di vario ordine e grado della Provincia di Sassari e ai loro docenti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14D3E79-9D4D-5437-BE9F-637D67FAA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720" y="437372"/>
            <a:ext cx="9677420" cy="165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Shape 2">
            <a:extLst>
              <a:ext uri="{FF2B5EF4-FFF2-40B4-BE49-F238E27FC236}">
                <a16:creationId xmlns:a16="http://schemas.microsoft.com/office/drawing/2014/main" id="{2914ECB1-C356-3626-C0B6-0A467219FEF5}"/>
              </a:ext>
            </a:extLst>
          </p:cNvPr>
          <p:cNvSpPr txBox="1"/>
          <p:nvPr/>
        </p:nvSpPr>
        <p:spPr>
          <a:xfrm>
            <a:off x="1013254" y="2693620"/>
            <a:ext cx="9605319" cy="63807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2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Verdana"/>
              </a:rPr>
              <a:t>PERCORSI DI PREVENZIONE DELLE ZOONOSI</a:t>
            </a:r>
          </a:p>
        </p:txBody>
      </p:sp>
    </p:spTree>
    <p:extLst>
      <p:ext uri="{BB962C8B-B14F-4D97-AF65-F5344CB8AC3E}">
        <p14:creationId xmlns:p14="http://schemas.microsoft.com/office/powerpoint/2010/main" val="2338732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B4C8A449-445F-2714-115E-16104AA6ED41}"/>
              </a:ext>
            </a:extLst>
          </p:cNvPr>
          <p:cNvSpPr txBox="1">
            <a:spLocks/>
          </p:cNvSpPr>
          <p:nvPr/>
        </p:nvSpPr>
        <p:spPr>
          <a:xfrm>
            <a:off x="1055633" y="807492"/>
            <a:ext cx="10515600" cy="3124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it-IT" sz="2000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ea typeface="Verdana"/>
              </a:rPr>
              <a:t>Zoonosi : </a:t>
            </a:r>
            <a:r>
              <a:rPr lang="it-IT" sz="2000" i="1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ea typeface="Verdana"/>
              </a:rPr>
              <a:t>zoon</a:t>
            </a:r>
            <a:r>
              <a:rPr lang="it-IT" sz="2000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ea typeface="Verdana"/>
              </a:rPr>
              <a:t> = </a:t>
            </a:r>
            <a:r>
              <a:rPr lang="it-IT" sz="2000" spc="-1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ea typeface="Verdana"/>
              </a:rPr>
              <a:t>vivente, animale</a:t>
            </a:r>
            <a:r>
              <a:rPr lang="it-IT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Verdana"/>
              </a:rPr>
              <a:t>; </a:t>
            </a:r>
            <a:r>
              <a:rPr lang="it-IT" sz="2000" i="1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ea typeface="Verdana"/>
              </a:rPr>
              <a:t>nosis</a:t>
            </a:r>
            <a:r>
              <a:rPr lang="it-IT" sz="2000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ea typeface="Verdana"/>
              </a:rPr>
              <a:t> = </a:t>
            </a:r>
            <a:r>
              <a:rPr lang="it-IT" sz="2000" spc="-1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ea typeface="Verdana"/>
              </a:rPr>
              <a:t>malattia</a:t>
            </a:r>
            <a:endParaRPr lang="it-IT" sz="2000" spc="-1" dirty="0">
              <a:solidFill>
                <a:schemeClr val="accent1">
                  <a:lumMod val="50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it-IT" sz="2000" spc="-1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ea typeface="Verdana"/>
              </a:rPr>
              <a:t>Malattie causate da microrganismi patogeni (virus, batteri e protozoi) trasmessi dagli animali all’uomo e viceversa</a:t>
            </a:r>
            <a:endParaRPr lang="it-IT" sz="2000" spc="-1" dirty="0">
              <a:solidFill>
                <a:schemeClr val="accent1">
                  <a:lumMod val="50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marL="457429" indent="-456949">
              <a:buClr>
                <a:srgbClr val="000000"/>
              </a:buClr>
              <a:buFont typeface="Arial"/>
              <a:buChar char="•"/>
            </a:pPr>
            <a:r>
              <a:rPr lang="it-IT" sz="2000" spc="-1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ea typeface="Verdana"/>
              </a:rPr>
              <a:t>per</a:t>
            </a:r>
            <a:r>
              <a:rPr lang="it-IT" sz="20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ea typeface="Verdana"/>
              </a:rPr>
              <a:t> </a:t>
            </a:r>
            <a:r>
              <a:rPr lang="it-IT" sz="2000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ea typeface="Verdana"/>
              </a:rPr>
              <a:t>contatto diretto o indiretto </a:t>
            </a:r>
            <a:r>
              <a:rPr lang="it-IT" sz="2000" spc="-1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ea typeface="Verdana"/>
              </a:rPr>
              <a:t>con gli animali stessi</a:t>
            </a:r>
            <a:endParaRPr lang="it-IT" sz="2000" spc="-1" dirty="0">
              <a:solidFill>
                <a:schemeClr val="accent1">
                  <a:lumMod val="50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marL="457429" indent="-456949">
              <a:buClr>
                <a:srgbClr val="000000"/>
              </a:buClr>
              <a:buFont typeface="Arial"/>
              <a:buChar char="•"/>
            </a:pPr>
            <a:r>
              <a:rPr lang="it-IT" sz="2000" spc="-1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ea typeface="Verdana"/>
              </a:rPr>
              <a:t>attraverso</a:t>
            </a:r>
            <a:r>
              <a:rPr lang="it-IT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Verdana"/>
              </a:rPr>
              <a:t> </a:t>
            </a:r>
            <a:r>
              <a:rPr lang="it-IT" sz="2000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ea typeface="Verdana"/>
              </a:rPr>
              <a:t>alimenti</a:t>
            </a:r>
            <a:r>
              <a:rPr lang="it-IT" sz="20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ea typeface="Verdana"/>
              </a:rPr>
              <a:t> </a:t>
            </a:r>
            <a:r>
              <a:rPr lang="it-IT" sz="2000" spc="-1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ea typeface="Verdana"/>
              </a:rPr>
              <a:t>contaminati</a:t>
            </a:r>
            <a:endParaRPr lang="it-IT" sz="2000" spc="-1" dirty="0">
              <a:solidFill>
                <a:schemeClr val="accent1">
                  <a:lumMod val="50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marL="457429" indent="-456949">
              <a:buClr>
                <a:srgbClr val="000000"/>
              </a:buClr>
              <a:buFont typeface="Arial"/>
              <a:buChar char="•"/>
            </a:pPr>
            <a:r>
              <a:rPr lang="it-IT" sz="2000" spc="-1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ea typeface="Verdana"/>
              </a:rPr>
              <a:t>attraverso</a:t>
            </a:r>
            <a:r>
              <a:rPr lang="it-IT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Verdana"/>
              </a:rPr>
              <a:t> </a:t>
            </a:r>
            <a:r>
              <a:rPr lang="it-IT" sz="2000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ea typeface="Verdana"/>
              </a:rPr>
              <a:t>ambiente</a:t>
            </a:r>
            <a:r>
              <a:rPr lang="it-IT" sz="20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ea typeface="Verdana"/>
              </a:rPr>
              <a:t> </a:t>
            </a:r>
            <a:r>
              <a:rPr lang="it-IT" sz="2000" spc="-1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ea typeface="Verdana"/>
              </a:rPr>
              <a:t>(acqua, suolo, aria) contaminato</a:t>
            </a:r>
            <a:endParaRPr lang="it-IT" sz="2000" spc="-1" dirty="0">
              <a:solidFill>
                <a:schemeClr val="accent1">
                  <a:lumMod val="50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marL="457429" indent="-456949">
              <a:buClr>
                <a:srgbClr val="000000"/>
              </a:buClr>
              <a:buFont typeface="Arial"/>
              <a:buChar char="•"/>
            </a:pPr>
            <a:r>
              <a:rPr lang="it-IT" sz="2000" spc="-1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ea typeface="Verdana"/>
              </a:rPr>
              <a:t>mediante</a:t>
            </a:r>
            <a:r>
              <a:rPr lang="it-IT" sz="20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ea typeface="Verdana"/>
              </a:rPr>
              <a:t> </a:t>
            </a:r>
            <a:r>
              <a:rPr lang="it-IT" sz="2000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ea typeface="Verdana"/>
              </a:rPr>
              <a:t>vettori</a:t>
            </a:r>
            <a:r>
              <a:rPr lang="it-IT" sz="2000" spc="-1" dirty="0">
                <a:solidFill>
                  <a:srgbClr val="C0504D"/>
                </a:solidFill>
                <a:uFill>
                  <a:solidFill>
                    <a:srgbClr val="FFFFFF"/>
                  </a:solidFill>
                </a:uFill>
                <a:ea typeface="Verdana"/>
              </a:rPr>
              <a:t> </a:t>
            </a:r>
            <a:r>
              <a:rPr lang="it-IT" sz="2000" spc="-1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ea typeface="Verdana"/>
              </a:rPr>
              <a:t>(artropodi) che trasportano tali microrganismi patogeni verso animali ospiti che possono diventare a loro volta </a:t>
            </a:r>
            <a:r>
              <a:rPr lang="it-IT" sz="2000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ea typeface="Verdana"/>
              </a:rPr>
              <a:t>serbatoio d’infezione.</a:t>
            </a:r>
            <a:endParaRPr lang="it-IT" sz="2000" dirty="0"/>
          </a:p>
        </p:txBody>
      </p:sp>
      <p:graphicFrame>
        <p:nvGraphicFramePr>
          <p:cNvPr id="7" name="Tabella 3">
            <a:extLst>
              <a:ext uri="{FF2B5EF4-FFF2-40B4-BE49-F238E27FC236}">
                <a16:creationId xmlns:a16="http://schemas.microsoft.com/office/drawing/2014/main" id="{976DFEF9-D2B1-0C80-D69C-A2054113B4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14683"/>
              </p:ext>
            </p:extLst>
          </p:nvPr>
        </p:nvGraphicFramePr>
        <p:xfrm>
          <a:off x="3659175" y="3951885"/>
          <a:ext cx="4142058" cy="2444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520">
                  <a:extLst>
                    <a:ext uri="{9D8B030D-6E8A-4147-A177-3AD203B41FA5}">
                      <a16:colId xmlns:a16="http://schemas.microsoft.com/office/drawing/2014/main" val="2412558864"/>
                    </a:ext>
                  </a:extLst>
                </a:gridCol>
                <a:gridCol w="3105538">
                  <a:extLst>
                    <a:ext uri="{9D8B030D-6E8A-4147-A177-3AD203B41FA5}">
                      <a16:colId xmlns:a16="http://schemas.microsoft.com/office/drawing/2014/main" val="1295327954"/>
                    </a:ext>
                  </a:extLst>
                </a:gridCol>
              </a:tblGrid>
              <a:tr h="490335">
                <a:tc gridSpan="2">
                  <a:txBody>
                    <a:bodyPr/>
                    <a:lstStyle/>
                    <a:p>
                      <a:pPr algn="ctr"/>
                      <a:r>
                        <a:rPr lang="it-IT" dirty="0"/>
                        <a:t>ZOONOSI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694840"/>
                  </a:ext>
                </a:extLst>
              </a:tr>
              <a:tr h="483619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Parassiti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>
                          <a:solidFill>
                            <a:srgbClr val="C00000"/>
                          </a:solidFill>
                        </a:rPr>
                        <a:t>Echinococcosi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646938"/>
                  </a:ext>
                </a:extLst>
              </a:tr>
              <a:tr h="490335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Protozoi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C00000"/>
                          </a:solidFill>
                        </a:rPr>
                        <a:t>Toxoplasmosi-Leishmaniosi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215524"/>
                  </a:ext>
                </a:extLst>
              </a:tr>
              <a:tr h="490335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Batteri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>
                          <a:solidFill>
                            <a:srgbClr val="C00000"/>
                          </a:solidFill>
                        </a:rPr>
                        <a:t>Rickettsiosi-Leptospirosi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846985"/>
                  </a:ext>
                </a:extLst>
              </a:tr>
              <a:tr h="490335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Virus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C00000"/>
                          </a:solidFill>
                        </a:rPr>
                        <a:t>Febbre del Nilo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520923"/>
                  </a:ext>
                </a:extLst>
              </a:tr>
            </a:tbl>
          </a:graphicData>
        </a:graphic>
      </p:graphicFrame>
      <p:sp>
        <p:nvSpPr>
          <p:cNvPr id="5" name="TextShape 2">
            <a:extLst>
              <a:ext uri="{FF2B5EF4-FFF2-40B4-BE49-F238E27FC236}">
                <a16:creationId xmlns:a16="http://schemas.microsoft.com/office/drawing/2014/main" id="{2914ECB1-C356-3626-C0B6-0A467219FEF5}"/>
              </a:ext>
            </a:extLst>
          </p:cNvPr>
          <p:cNvSpPr txBox="1"/>
          <p:nvPr/>
        </p:nvSpPr>
        <p:spPr>
          <a:xfrm>
            <a:off x="1013254" y="123415"/>
            <a:ext cx="9605319" cy="63807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2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Verdana"/>
              </a:rPr>
              <a:t>PERCORSI DI PREVENZIONE DELLE ZOONOSI</a:t>
            </a:r>
          </a:p>
        </p:txBody>
      </p:sp>
    </p:spTree>
    <p:extLst>
      <p:ext uri="{BB962C8B-B14F-4D97-AF65-F5344CB8AC3E}">
        <p14:creationId xmlns:p14="http://schemas.microsoft.com/office/powerpoint/2010/main" val="3956752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aedes_albopictus">
            <a:extLst>
              <a:ext uri="{FF2B5EF4-FFF2-40B4-BE49-F238E27FC236}">
                <a16:creationId xmlns:a16="http://schemas.microsoft.com/office/drawing/2014/main" id="{3A20846E-94A5-9048-051D-65F97EED855F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39597" y="4511205"/>
            <a:ext cx="2735262" cy="2185987"/>
          </a:xfrm>
          <a:noFill/>
          <a:ln>
            <a:solidFill>
              <a:srgbClr val="C00000"/>
            </a:solidFill>
          </a:ln>
        </p:spPr>
      </p:pic>
      <p:pic>
        <p:nvPicPr>
          <p:cNvPr id="17412" name="Picture 4" descr="pulce.jpg">
            <a:extLst>
              <a:ext uri="{FF2B5EF4-FFF2-40B4-BE49-F238E27FC236}">
                <a16:creationId xmlns:a16="http://schemas.microsoft.com/office/drawing/2014/main" id="{D84D328B-A854-31DF-D1D4-D90ED59EE656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5212" y="4712178"/>
            <a:ext cx="2735954" cy="1770830"/>
          </a:xfrm>
          <a:noFill/>
          <a:ln>
            <a:solidFill>
              <a:srgbClr val="C00000"/>
            </a:solidFill>
          </a:ln>
        </p:spPr>
      </p:pic>
      <p:pic>
        <p:nvPicPr>
          <p:cNvPr id="17414" name="Picture 6" descr="culex-pipiens">
            <a:extLst>
              <a:ext uri="{FF2B5EF4-FFF2-40B4-BE49-F238E27FC236}">
                <a16:creationId xmlns:a16="http://schemas.microsoft.com/office/drawing/2014/main" id="{E989418A-6A7E-9943-FFAB-1AEE8E346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089" y="2217846"/>
            <a:ext cx="2951162" cy="1979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6" name="Rectangle 9">
            <a:extLst>
              <a:ext uri="{FF2B5EF4-FFF2-40B4-BE49-F238E27FC236}">
                <a16:creationId xmlns:a16="http://schemas.microsoft.com/office/drawing/2014/main" id="{FCD9205C-8265-209C-BF36-C23C8E4C0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4055" y="1383957"/>
            <a:ext cx="84296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it-IT" altLang="it-IT" sz="2000" b="1" dirty="0">
                <a:solidFill>
                  <a:schemeClr val="accent2"/>
                </a:solidFill>
              </a:rPr>
              <a:t>  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it-IT" altLang="it-IT" sz="2000" b="1" dirty="0">
                <a:solidFill>
                  <a:srgbClr val="002060"/>
                </a:solidFill>
              </a:rPr>
              <a:t>zecche- pulci- flebotomi- zanzare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it-IT" altLang="it-IT" sz="2000" b="1" dirty="0">
              <a:solidFill>
                <a:schemeClr val="accent2"/>
              </a:solidFill>
            </a:endParaRPr>
          </a:p>
        </p:txBody>
      </p:sp>
      <p:pic>
        <p:nvPicPr>
          <p:cNvPr id="4" name="Picture 3" descr="DSC01220">
            <a:extLst>
              <a:ext uri="{FF2B5EF4-FFF2-40B4-BE49-F238E27FC236}">
                <a16:creationId xmlns:a16="http://schemas.microsoft.com/office/drawing/2014/main" id="{2D18E010-612F-79B5-D012-2F797C3F7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69940" y="2453538"/>
            <a:ext cx="2155823" cy="17708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C4DF95ED-8A58-621E-62B5-6F1DF5018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161" y="4408725"/>
            <a:ext cx="1460520" cy="139259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E53E509C-755A-6339-2549-DB5FD83B8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159" y="2308946"/>
            <a:ext cx="1409894" cy="144360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Shape 2">
            <a:extLst>
              <a:ext uri="{FF2B5EF4-FFF2-40B4-BE49-F238E27FC236}">
                <a16:creationId xmlns:a16="http://schemas.microsoft.com/office/drawing/2014/main" id="{2914ECB1-C356-3626-C0B6-0A467219FEF5}"/>
              </a:ext>
            </a:extLst>
          </p:cNvPr>
          <p:cNvSpPr txBox="1"/>
          <p:nvPr/>
        </p:nvSpPr>
        <p:spPr>
          <a:xfrm>
            <a:off x="1013254" y="172841"/>
            <a:ext cx="9605319" cy="10875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2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Verdana"/>
              </a:rPr>
              <a:t>PERCORSI DI PREVENZIONE DELLE ZOONOSI</a:t>
            </a:r>
          </a:p>
          <a:p>
            <a:pPr algn="ctr">
              <a:lnSpc>
                <a:spcPct val="100000"/>
              </a:lnSpc>
            </a:pPr>
            <a:endParaRPr lang="it-IT" sz="10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  <a:ea typeface="Verdana"/>
            </a:endParaRPr>
          </a:p>
          <a:p>
            <a:pPr algn="ctr">
              <a:lnSpc>
                <a:spcPct val="100000"/>
              </a:lnSpc>
            </a:pPr>
            <a:r>
              <a:rPr lang="it-IT" sz="2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Verdana"/>
              </a:rPr>
              <a:t>I VETTORI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arrotondato 5">
            <a:extLst>
              <a:ext uri="{FF2B5EF4-FFF2-40B4-BE49-F238E27FC236}">
                <a16:creationId xmlns:a16="http://schemas.microsoft.com/office/drawing/2014/main" id="{6FF9266F-253C-1119-A038-6D45FB4DABCD}"/>
              </a:ext>
            </a:extLst>
          </p:cNvPr>
          <p:cNvSpPr/>
          <p:nvPr/>
        </p:nvSpPr>
        <p:spPr>
          <a:xfrm>
            <a:off x="1285102" y="914401"/>
            <a:ext cx="8608541" cy="132802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00000"/>
            </a:solidFill>
            <a:prstDash val="sysDot"/>
          </a:ln>
        </p:spPr>
        <p:txBody>
          <a:bodyPr wrap="square"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it-IT" altLang="it-IT" sz="2400" b="1" dirty="0">
                <a:solidFill>
                  <a:srgbClr val="002060"/>
                </a:solidFill>
              </a:rPr>
              <a:t>Educazione Sanitaria del CENRE: </a:t>
            </a:r>
          </a:p>
          <a:p>
            <a:pPr algn="ctr"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it-IT" altLang="it-IT" sz="2400" b="1" dirty="0">
                <a:solidFill>
                  <a:srgbClr val="C00000"/>
                </a:solidFill>
              </a:rPr>
              <a:t> materiale didattico cartaceo per l’ Echinococcosi</a:t>
            </a:r>
          </a:p>
          <a:p>
            <a:pPr algn="ctr"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it-IT" altLang="it-IT" sz="2400" b="1" dirty="0">
                <a:solidFill>
                  <a:srgbClr val="C00000"/>
                </a:solidFill>
              </a:rPr>
              <a:t> slide interattive per principali zoonosi e sui loro vettori</a:t>
            </a: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2B4045E5-5648-9A94-B8FE-B56244D4C03A}"/>
              </a:ext>
            </a:extLst>
          </p:cNvPr>
          <p:cNvGrpSpPr/>
          <p:nvPr/>
        </p:nvGrpSpPr>
        <p:grpSpPr>
          <a:xfrm>
            <a:off x="604807" y="2496213"/>
            <a:ext cx="6704406" cy="4009417"/>
            <a:chOff x="2172430" y="1906590"/>
            <a:chExt cx="7198190" cy="4488363"/>
          </a:xfrm>
        </p:grpSpPr>
        <p:pic>
          <p:nvPicPr>
            <p:cNvPr id="4" name="Picture 12">
              <a:extLst>
                <a:ext uri="{FF2B5EF4-FFF2-40B4-BE49-F238E27FC236}">
                  <a16:creationId xmlns:a16="http://schemas.microsoft.com/office/drawing/2014/main" id="{2795FE86-FE24-73EE-C8A7-A988C75FB1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954932">
              <a:off x="7506346" y="2206069"/>
              <a:ext cx="1864274" cy="2445863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</p:spPr>
        </p:pic>
        <p:pic>
          <p:nvPicPr>
            <p:cNvPr id="5" name="Picture 18">
              <a:extLst>
                <a:ext uri="{FF2B5EF4-FFF2-40B4-BE49-F238E27FC236}">
                  <a16:creationId xmlns:a16="http://schemas.microsoft.com/office/drawing/2014/main" id="{70D3471B-23F1-1464-1960-1752B0F002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76176" y="1973076"/>
              <a:ext cx="1645979" cy="2327953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</p:spPr>
        </p:pic>
        <p:pic>
          <p:nvPicPr>
            <p:cNvPr id="6" name="Picture 20">
              <a:extLst>
                <a:ext uri="{FF2B5EF4-FFF2-40B4-BE49-F238E27FC236}">
                  <a16:creationId xmlns:a16="http://schemas.microsoft.com/office/drawing/2014/main" id="{5907E2E6-521D-76EA-FC9A-0A4BB94508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617515">
              <a:off x="4042400" y="1906590"/>
              <a:ext cx="1754329" cy="2437895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</p:spPr>
        </p:pic>
        <p:pic>
          <p:nvPicPr>
            <p:cNvPr id="8" name="Picture 3" descr="C:\Users\gmasala\AppData\Local\Temp\ZGTemp\IZS - Linee Guida Echinococcosi_Page_01.jpg">
              <a:extLst>
                <a:ext uri="{FF2B5EF4-FFF2-40B4-BE49-F238E27FC236}">
                  <a16:creationId xmlns:a16="http://schemas.microsoft.com/office/drawing/2014/main" id="{9BCF72C1-B73E-282F-B7EF-0E94B217AD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-1787956">
              <a:off x="2172430" y="2111021"/>
              <a:ext cx="1947131" cy="2732674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</p:spPr>
        </p:pic>
        <p:pic>
          <p:nvPicPr>
            <p:cNvPr id="14" name="Picture 11">
              <a:extLst>
                <a:ext uri="{FF2B5EF4-FFF2-40B4-BE49-F238E27FC236}">
                  <a16:creationId xmlns:a16="http://schemas.microsoft.com/office/drawing/2014/main" id="{6C66AF57-1FCD-D55D-CB8E-1F3C20EF97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96007" y="4693207"/>
              <a:ext cx="3049759" cy="1701746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</p:grpSp>
      <p:sp>
        <p:nvSpPr>
          <p:cNvPr id="12" name="TextShape 2">
            <a:extLst>
              <a:ext uri="{FF2B5EF4-FFF2-40B4-BE49-F238E27FC236}">
                <a16:creationId xmlns:a16="http://schemas.microsoft.com/office/drawing/2014/main" id="{2914ECB1-C356-3626-C0B6-0A467219FEF5}"/>
              </a:ext>
            </a:extLst>
          </p:cNvPr>
          <p:cNvSpPr txBox="1"/>
          <p:nvPr/>
        </p:nvSpPr>
        <p:spPr>
          <a:xfrm>
            <a:off x="947351" y="106939"/>
            <a:ext cx="9605319" cy="63807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2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Verdana"/>
              </a:rPr>
              <a:t>PERCORSI DI PREVENZIONE DELLE ZOONOSI</a:t>
            </a:r>
          </a:p>
        </p:txBody>
      </p:sp>
      <p:pic>
        <p:nvPicPr>
          <p:cNvPr id="9" name="Immagine 8" descr="Immagine che contiene testo, cartone animato, illustrazione&#10;&#10;Descrizione generata automaticamente">
            <a:extLst>
              <a:ext uri="{FF2B5EF4-FFF2-40B4-BE49-F238E27FC236}">
                <a16:creationId xmlns:a16="http://schemas.microsoft.com/office/drawing/2014/main" id="{0D7BD412-3400-42E9-69E3-ABEF0CDB79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4910">
            <a:off x="7300381" y="3973333"/>
            <a:ext cx="1856227" cy="2614453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3" name="Immagine 12" descr="Immagine che contiene testo, cartone animato, vestiti, persona&#10;&#10;Descrizione generata automaticamente">
            <a:extLst>
              <a:ext uri="{FF2B5EF4-FFF2-40B4-BE49-F238E27FC236}">
                <a16:creationId xmlns:a16="http://schemas.microsoft.com/office/drawing/2014/main" id="{92344BA8-5CDD-EDCD-8C72-DD7B7CFB2C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928" y="2540706"/>
            <a:ext cx="1856227" cy="2604098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450198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2993" y="1046273"/>
            <a:ext cx="11821801" cy="4234696"/>
          </a:xfr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it-IT" sz="2400" b="1" dirty="0">
                <a:solidFill>
                  <a:schemeClr val="accent2"/>
                </a:solidFill>
              </a:rPr>
              <a:t>	</a:t>
            </a:r>
            <a:endParaRPr lang="it-IT" b="1" dirty="0">
              <a:solidFill>
                <a:srgbClr val="C00000"/>
              </a:solidFill>
            </a:endParaRPr>
          </a:p>
          <a:p>
            <a:pPr eaLnBrk="1" hangingPunct="1">
              <a:lnSpc>
                <a:spcPct val="100000"/>
              </a:lnSpc>
            </a:pPr>
            <a:endParaRPr lang="it-IT" sz="2000" b="1" dirty="0"/>
          </a:p>
          <a:p>
            <a:pPr eaLnBrk="1" hangingPunct="1">
              <a:lnSpc>
                <a:spcPct val="100000"/>
              </a:lnSpc>
              <a:buNone/>
            </a:pPr>
            <a:endParaRPr lang="it-IT" sz="2000" b="1" dirty="0"/>
          </a:p>
          <a:p>
            <a:pPr eaLnBrk="1" hangingPunct="1">
              <a:lnSpc>
                <a:spcPct val="100000"/>
              </a:lnSpc>
            </a:pPr>
            <a:r>
              <a:rPr lang="it-IT" sz="2000" b="1" dirty="0"/>
              <a:t>Corretto lavaggio delle mani e delle verdure</a:t>
            </a:r>
            <a:endParaRPr lang="it-IT" sz="2100" dirty="0">
              <a:solidFill>
                <a:srgbClr val="002060"/>
              </a:solidFill>
            </a:endParaRPr>
          </a:p>
          <a:p>
            <a:pPr eaLnBrk="1" hangingPunct="1">
              <a:lnSpc>
                <a:spcPct val="100000"/>
              </a:lnSpc>
            </a:pPr>
            <a:r>
              <a:rPr lang="it-IT" sz="2000" b="1" dirty="0"/>
              <a:t>Periodici interventi di disinfestazione e derattizzazione</a:t>
            </a:r>
          </a:p>
          <a:p>
            <a:pPr>
              <a:lnSpc>
                <a:spcPct val="100000"/>
              </a:lnSpc>
            </a:pPr>
            <a:r>
              <a:rPr lang="it-IT" sz="2000" b="1" dirty="0"/>
              <a:t>Eliminazione delle raccolte d’acqua </a:t>
            </a:r>
            <a:r>
              <a:rPr lang="it-IT" sz="2000" dirty="0">
                <a:solidFill>
                  <a:srgbClr val="002060"/>
                </a:solidFill>
              </a:rPr>
              <a:t>(ciotole, copertoni, vasche, sottovasi) habitat di riproduzione delle zanzare</a:t>
            </a:r>
          </a:p>
          <a:p>
            <a:pPr>
              <a:lnSpc>
                <a:spcPct val="100000"/>
              </a:lnSpc>
            </a:pPr>
            <a:r>
              <a:rPr lang="it-IT" sz="2100" b="1" dirty="0"/>
              <a:t>Riduzione della contaminazione ambientale: </a:t>
            </a:r>
            <a:r>
              <a:rPr lang="it-IT" sz="2100" dirty="0">
                <a:solidFill>
                  <a:srgbClr val="002060"/>
                </a:solidFill>
              </a:rPr>
              <a:t>corretta gestione dei ricoveri per gli animali (rimozione di letame o di foglie secche)</a:t>
            </a:r>
          </a:p>
          <a:p>
            <a:pPr eaLnBrk="1" hangingPunct="1">
              <a:lnSpc>
                <a:spcPct val="100000"/>
              </a:lnSpc>
            </a:pPr>
            <a:r>
              <a:rPr lang="it-IT" sz="2100" b="1" dirty="0"/>
              <a:t>Applicazione di zanzariere</a:t>
            </a:r>
            <a:r>
              <a:rPr lang="it-IT" sz="2000" b="1" dirty="0">
                <a:solidFill>
                  <a:schemeClr val="accent2"/>
                </a:solidFill>
              </a:rPr>
              <a:t> </a:t>
            </a:r>
            <a:r>
              <a:rPr lang="it-IT" sz="2000" dirty="0">
                <a:solidFill>
                  <a:srgbClr val="002060"/>
                </a:solidFill>
              </a:rPr>
              <a:t>e altri mezzi protettivi alle finestre delle abitazioni.</a:t>
            </a:r>
          </a:p>
          <a:p>
            <a:pPr>
              <a:lnSpc>
                <a:spcPct val="100000"/>
              </a:lnSpc>
            </a:pPr>
            <a:r>
              <a:rPr lang="it-IT" sz="2100" b="1" dirty="0"/>
              <a:t>Trattamento degli animali domestici: </a:t>
            </a:r>
            <a:r>
              <a:rPr lang="it-IT" sz="2000" dirty="0">
                <a:solidFill>
                  <a:srgbClr val="002060"/>
                </a:solidFill>
              </a:rPr>
              <a:t>con antiparassitari repellenti per pulci, zecche e flebotomi</a:t>
            </a:r>
          </a:p>
          <a:p>
            <a:pPr>
              <a:lnSpc>
                <a:spcPct val="100000"/>
              </a:lnSpc>
            </a:pPr>
            <a:r>
              <a:rPr lang="it-IT" sz="2100" b="1" dirty="0"/>
              <a:t>Taglio frequente dell’erba</a:t>
            </a:r>
          </a:p>
          <a:p>
            <a:pPr>
              <a:lnSpc>
                <a:spcPct val="100000"/>
              </a:lnSpc>
            </a:pPr>
            <a:r>
              <a:rPr lang="it-IT" sz="2100" b="1" dirty="0"/>
              <a:t>Svolgimento di attività ricreativa all’aperto </a:t>
            </a:r>
            <a:r>
              <a:rPr lang="it-IT" sz="2000" dirty="0">
                <a:solidFill>
                  <a:srgbClr val="002060"/>
                </a:solidFill>
              </a:rPr>
              <a:t>con abbigliamento adeguato e percorrendo sentieri tracciati</a:t>
            </a:r>
            <a:endParaRPr lang="it-IT" sz="2400" dirty="0">
              <a:solidFill>
                <a:schemeClr val="tx2"/>
              </a:solidFill>
            </a:endParaRPr>
          </a:p>
        </p:txBody>
      </p:sp>
      <p:sp>
        <p:nvSpPr>
          <p:cNvPr id="5" name="TextShape 2">
            <a:extLst>
              <a:ext uri="{FF2B5EF4-FFF2-40B4-BE49-F238E27FC236}">
                <a16:creationId xmlns:a16="http://schemas.microsoft.com/office/drawing/2014/main" id="{2914ECB1-C356-3626-C0B6-0A467219FEF5}"/>
              </a:ext>
            </a:extLst>
          </p:cNvPr>
          <p:cNvSpPr txBox="1"/>
          <p:nvPr/>
        </p:nvSpPr>
        <p:spPr>
          <a:xfrm>
            <a:off x="881449" y="181079"/>
            <a:ext cx="10420865" cy="63807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2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Verdana"/>
              </a:rPr>
              <a:t>PERCORSI DI PREVENZIONE DELLE ZOONOSI</a:t>
            </a:r>
          </a:p>
        </p:txBody>
      </p:sp>
      <p:sp>
        <p:nvSpPr>
          <p:cNvPr id="4" name="Rettangolo 3"/>
          <p:cNvSpPr/>
          <p:nvPr/>
        </p:nvSpPr>
        <p:spPr>
          <a:xfrm>
            <a:off x="313038" y="1188636"/>
            <a:ext cx="11574161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it-IT" sz="2400" b="1" dirty="0">
                <a:solidFill>
                  <a:srgbClr val="C00000"/>
                </a:solidFill>
              </a:rPr>
              <a:t>Azioni di prevenzione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>
            <a:spLocks noChangeArrowheads="1"/>
          </p:cNvSpPr>
          <p:nvPr/>
        </p:nvSpPr>
        <p:spPr bwMode="auto">
          <a:xfrm>
            <a:off x="1343025" y="234950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8612" name="Rectangle 3"/>
          <p:cNvSpPr>
            <a:spLocks noChangeArrowheads="1"/>
          </p:cNvSpPr>
          <p:nvPr/>
        </p:nvSpPr>
        <p:spPr bwMode="auto">
          <a:xfrm>
            <a:off x="1524000" y="3967164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1446" name="Text Box 5"/>
          <p:cNvSpPr txBox="1">
            <a:spLocks noChangeArrowheads="1"/>
          </p:cNvSpPr>
          <p:nvPr/>
        </p:nvSpPr>
        <p:spPr bwMode="auto">
          <a:xfrm>
            <a:off x="1790392" y="921242"/>
            <a:ext cx="8074089" cy="1956562"/>
          </a:xfrm>
          <a:prstGeom prst="rect">
            <a:avLst/>
          </a:prstGeom>
          <a:solidFill>
            <a:schemeClr val="bg1"/>
          </a:solidFill>
          <a:ln w="9360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339725" indent="-339725" algn="ctr">
              <a:spcBef>
                <a:spcPts val="1500"/>
              </a:spcBef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/>
            </a:pPr>
            <a:r>
              <a:rPr lang="it-IT" sz="2400" b="1" dirty="0">
                <a:solidFill>
                  <a:srgbClr val="3333CC"/>
                </a:solidFill>
              </a:rPr>
              <a:t>		</a:t>
            </a:r>
            <a:r>
              <a:rPr lang="it-IT" sz="2400" b="1" dirty="0">
                <a:solidFill>
                  <a:srgbClr val="C00000"/>
                </a:solidFill>
              </a:rPr>
              <a:t>Aumentare il livello di conoscenza </a:t>
            </a:r>
          </a:p>
          <a:p>
            <a:pPr marL="339725" indent="-339725" algn="ctr">
              <a:spcBef>
                <a:spcPts val="1500"/>
              </a:spcBef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/>
            </a:pPr>
            <a:r>
              <a:rPr lang="it-IT" sz="2400" b="1" dirty="0">
                <a:solidFill>
                  <a:srgbClr val="3333CC"/>
                </a:solidFill>
              </a:rPr>
              <a:t>    </a:t>
            </a:r>
            <a:r>
              <a:rPr lang="it-IT" sz="2400" b="1" dirty="0">
                <a:solidFill>
                  <a:srgbClr val="002060"/>
                </a:solidFill>
              </a:rPr>
              <a:t>delle patologie da parte della popolazione scolastica attraverso una </a:t>
            </a:r>
          </a:p>
          <a:p>
            <a:pPr marL="339725" indent="-339725" algn="ctr">
              <a:spcBef>
                <a:spcPts val="1500"/>
              </a:spcBef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/>
            </a:pPr>
            <a:r>
              <a:rPr lang="it-IT" sz="2400" b="1" dirty="0">
                <a:solidFill>
                  <a:srgbClr val="3333CC"/>
                </a:solidFill>
              </a:rPr>
              <a:t>    </a:t>
            </a:r>
            <a:r>
              <a:rPr lang="it-IT" sz="2400" b="1" dirty="0">
                <a:solidFill>
                  <a:srgbClr val="C00000"/>
                </a:solidFill>
              </a:rPr>
              <a:t>corretta  comunicazione del rischio </a:t>
            </a:r>
            <a:endParaRPr lang="it-IT" sz="2400" b="1" dirty="0">
              <a:solidFill>
                <a:srgbClr val="3333CC"/>
              </a:solidFill>
            </a:endParaRPr>
          </a:p>
        </p:txBody>
      </p:sp>
      <p:sp>
        <p:nvSpPr>
          <p:cNvPr id="68615" name="Rettangolo 7"/>
          <p:cNvSpPr>
            <a:spLocks noChangeArrowheads="1"/>
          </p:cNvSpPr>
          <p:nvPr/>
        </p:nvSpPr>
        <p:spPr bwMode="auto">
          <a:xfrm>
            <a:off x="3230088" y="2959541"/>
            <a:ext cx="5408333" cy="461665"/>
          </a:xfrm>
          <a:prstGeom prst="rect">
            <a:avLst/>
          </a:prstGeom>
          <a:solidFill>
            <a:schemeClr val="bg1">
              <a:alpha val="37646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1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dirty="0">
                <a:cs typeface="Times New Roman" pitchFamily="18" charset="0"/>
              </a:rPr>
              <a:t>“</a:t>
            </a:r>
            <a:r>
              <a:rPr lang="it-IT" sz="2400" b="1" dirty="0">
                <a:solidFill>
                  <a:srgbClr val="002060"/>
                </a:solidFill>
                <a:cs typeface="Times New Roman" pitchFamily="18" charset="0"/>
              </a:rPr>
              <a:t>Prevenire è meglio che curare”</a:t>
            </a:r>
          </a:p>
        </p:txBody>
      </p:sp>
      <p:sp>
        <p:nvSpPr>
          <p:cNvPr id="68616" name="Text Box 5"/>
          <p:cNvSpPr txBox="1">
            <a:spLocks noChangeArrowheads="1"/>
          </p:cNvSpPr>
          <p:nvPr/>
        </p:nvSpPr>
        <p:spPr bwMode="auto">
          <a:xfrm>
            <a:off x="3114435" y="3653520"/>
            <a:ext cx="5863310" cy="1005020"/>
          </a:xfrm>
          <a:prstGeom prst="rect">
            <a:avLst/>
          </a:prstGeom>
          <a:solidFill>
            <a:schemeClr val="bg1">
              <a:alpha val="14117"/>
            </a:schemeClr>
          </a:soli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b="1" dirty="0" err="1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One</a:t>
            </a:r>
            <a:r>
              <a:rPr lang="it-IT" sz="32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it-IT" sz="3200" b="1" dirty="0" err="1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Health</a:t>
            </a:r>
            <a:r>
              <a:rPr lang="it-IT" sz="32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:</a:t>
            </a:r>
          </a:p>
          <a:p>
            <a:pPr algn="ctr"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Ambiente sano = Animali sani = Uomini sani</a:t>
            </a:r>
          </a:p>
        </p:txBody>
      </p:sp>
      <p:pic>
        <p:nvPicPr>
          <p:cNvPr id="4" name="Picture 2" descr="Risultati immagini per zecca su filo d'erba">
            <a:hlinkClick r:id="rId3"/>
            <a:extLst>
              <a:ext uri="{FF2B5EF4-FFF2-40B4-BE49-F238E27FC236}">
                <a16:creationId xmlns:a16="http://schemas.microsoft.com/office/drawing/2014/main" id="{E1BED7D6-8B8B-6804-815F-4EDA27CB4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346" y="1993217"/>
            <a:ext cx="1951037" cy="19510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Picture 4" descr="Risultati immagini per abbigliamento per camminate in campagna">
            <a:hlinkClick r:id="rId5"/>
            <a:extLst>
              <a:ext uri="{FF2B5EF4-FFF2-40B4-BE49-F238E27FC236}">
                <a16:creationId xmlns:a16="http://schemas.microsoft.com/office/drawing/2014/main" id="{0CE93595-00E3-5C52-D400-1B0E33305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6952" y="4607741"/>
            <a:ext cx="3044825" cy="20161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" name="Picture 2" descr="Risultati immagini per cane ragazza prato">
            <a:hlinkClick r:id="rId7"/>
            <a:extLst>
              <a:ext uri="{FF2B5EF4-FFF2-40B4-BE49-F238E27FC236}">
                <a16:creationId xmlns:a16="http://schemas.microsoft.com/office/drawing/2014/main" id="{B73CDBDF-2856-18F4-AE6F-08986D182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 r="23729"/>
          <a:stretch>
            <a:fillRect/>
          </a:stretch>
        </p:blipFill>
        <p:spPr bwMode="auto">
          <a:xfrm>
            <a:off x="261599" y="4252685"/>
            <a:ext cx="1754623" cy="153272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" name="Immagine 8" descr="P1080767.JPG">
            <a:extLst>
              <a:ext uri="{FF2B5EF4-FFF2-40B4-BE49-F238E27FC236}">
                <a16:creationId xmlns:a16="http://schemas.microsoft.com/office/drawing/2014/main" id="{6A9C8754-A84B-EC53-3256-85ABF46523F8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975433" y="1451850"/>
            <a:ext cx="2073691" cy="1197121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1" name="Picture 2" descr="D:\DSC02572.JPG">
            <a:extLst>
              <a:ext uri="{FF2B5EF4-FFF2-40B4-BE49-F238E27FC236}">
                <a16:creationId xmlns:a16="http://schemas.microsoft.com/office/drawing/2014/main" id="{1FB69E24-5FFE-6BC2-1092-9B08D2119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77606" y="5142001"/>
            <a:ext cx="1960815" cy="147629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2" name="Immagine 8" descr="DSC_4846.JPG">
            <a:extLst>
              <a:ext uri="{FF2B5EF4-FFF2-40B4-BE49-F238E27FC236}">
                <a16:creationId xmlns:a16="http://schemas.microsoft.com/office/drawing/2014/main" id="{6EF73D83-834D-4D28-B0B1-38F689E66A0C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077566" y="3178083"/>
            <a:ext cx="2777473" cy="1798291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3" name="Picture 11" descr="https://encrypted-tbn3.gstatic.com/images?q=tbn:ANd9GcQnt0C2OT4V9nmfpk9fvANKxvl1ePeKFVp8falhpLTZ9invJr_9jQ">
            <a:extLst>
              <a:ext uri="{FF2B5EF4-FFF2-40B4-BE49-F238E27FC236}">
                <a16:creationId xmlns:a16="http://schemas.microsoft.com/office/drawing/2014/main" id="{A48D5AEB-148A-0D38-E080-B22E807E1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99098" y="5302983"/>
            <a:ext cx="2079013" cy="123656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42F8D91-0712-9FA4-A349-8E7CB4ACE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077566" y="5074477"/>
            <a:ext cx="2341917" cy="146506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3" name="TextShape 2">
            <a:extLst>
              <a:ext uri="{FF2B5EF4-FFF2-40B4-BE49-F238E27FC236}">
                <a16:creationId xmlns:a16="http://schemas.microsoft.com/office/drawing/2014/main" id="{DB9D8928-2167-A3D9-8B4A-8A3F2B3734E5}"/>
              </a:ext>
            </a:extLst>
          </p:cNvPr>
          <p:cNvSpPr txBox="1"/>
          <p:nvPr/>
        </p:nvSpPr>
        <p:spPr>
          <a:xfrm>
            <a:off x="0" y="255220"/>
            <a:ext cx="12192000" cy="63807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24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  <a:ea typeface="Verdana"/>
              </a:rPr>
              <a:t>PERCORSI DI PREVENZIONE DELLE ZOONOSI</a:t>
            </a:r>
          </a:p>
        </p:txBody>
      </p:sp>
    </p:spTree>
    <p:extLst>
      <p:ext uri="{BB962C8B-B14F-4D97-AF65-F5344CB8AC3E}">
        <p14:creationId xmlns:p14="http://schemas.microsoft.com/office/powerpoint/2010/main" val="168107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304</Words>
  <Application>Microsoft Office PowerPoint</Application>
  <PresentationFormat>Widescreen</PresentationFormat>
  <Paragraphs>48</Paragraphs>
  <Slides>6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Masala Giovanna</dc:creator>
  <cp:lastModifiedBy>Masala Giovanna</cp:lastModifiedBy>
  <cp:revision>12</cp:revision>
  <dcterms:created xsi:type="dcterms:W3CDTF">2023-05-08T08:21:38Z</dcterms:created>
  <dcterms:modified xsi:type="dcterms:W3CDTF">2023-05-09T08:34:00Z</dcterms:modified>
</cp:coreProperties>
</file>