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8288000" cy="10287000"/>
  <p:notesSz cx="6858000" cy="9144000"/>
  <p:embeddedFontLst>
    <p:embeddedFont>
      <p:font typeface="Calibri" panose="020F0502020204030204" pitchFamily="34" charset="0"/>
      <p:regular r:id="rId15"/>
      <p:bold r:id="rId16"/>
      <p:italic r:id="rId17"/>
      <p:boldItalic r:id="rId18"/>
    </p:embeddedFont>
    <p:embeddedFont>
      <p:font typeface="Glacial Indifference" panose="020B0604020202020204" charset="0"/>
      <p:regular r:id="rId19"/>
    </p:embeddedFont>
    <p:embeddedFont>
      <p:font typeface="Glacial Indifference Bold" panose="020B0604020202020204" charset="0"/>
      <p:regular r:id="rId20"/>
    </p:embeddedFont>
    <p:embeddedFont>
      <p:font typeface="Glacial Indifference Italics" panose="020B0604020202020204" charset="0"/>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46" d="100"/>
          <a:sy n="46" d="100"/>
        </p:scale>
        <p:origin x="756"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grpSp>
        <p:nvGrpSpPr>
          <p:cNvPr id="2" name="Group 2"/>
          <p:cNvGrpSpPr/>
          <p:nvPr/>
        </p:nvGrpSpPr>
        <p:grpSpPr>
          <a:xfrm>
            <a:off x="2192988" y="3949065"/>
            <a:ext cx="13902023" cy="2388870"/>
            <a:chOff x="0" y="0"/>
            <a:chExt cx="18536031" cy="3185160"/>
          </a:xfrm>
        </p:grpSpPr>
        <p:sp>
          <p:nvSpPr>
            <p:cNvPr id="3" name="TextBox 3"/>
            <p:cNvSpPr txBox="1"/>
            <p:nvPr/>
          </p:nvSpPr>
          <p:spPr>
            <a:xfrm>
              <a:off x="0" y="190500"/>
              <a:ext cx="18536031" cy="1914313"/>
            </a:xfrm>
            <a:prstGeom prst="rect">
              <a:avLst/>
            </a:prstGeom>
          </p:spPr>
          <p:txBody>
            <a:bodyPr lIns="0" tIns="0" rIns="0" bIns="0" rtlCol="0" anchor="t">
              <a:spAutoFit/>
            </a:bodyPr>
            <a:lstStyle/>
            <a:p>
              <a:pPr algn="ctr">
                <a:lnSpc>
                  <a:spcPts val="10400"/>
                </a:lnSpc>
              </a:pPr>
              <a:r>
                <a:rPr lang="en-US" sz="10400">
                  <a:solidFill>
                    <a:srgbClr val="202020"/>
                  </a:solidFill>
                  <a:latin typeface="Glacial Indifference Bold"/>
                </a:rPr>
                <a:t>MathUp 2.0-2.1</a:t>
              </a:r>
            </a:p>
          </p:txBody>
        </p:sp>
        <p:sp>
          <p:nvSpPr>
            <p:cNvPr id="4" name="TextBox 4"/>
            <p:cNvSpPr txBox="1"/>
            <p:nvPr/>
          </p:nvSpPr>
          <p:spPr>
            <a:xfrm>
              <a:off x="2389029" y="2251075"/>
              <a:ext cx="13757973" cy="934085"/>
            </a:xfrm>
            <a:prstGeom prst="rect">
              <a:avLst/>
            </a:prstGeom>
          </p:spPr>
          <p:txBody>
            <a:bodyPr lIns="0" tIns="0" rIns="0" bIns="0" rtlCol="0" anchor="t">
              <a:spAutoFit/>
            </a:bodyPr>
            <a:lstStyle/>
            <a:p>
              <a:pPr algn="ctr">
                <a:lnSpc>
                  <a:spcPts val="5880"/>
                </a:lnSpc>
              </a:pPr>
              <a:r>
                <a:rPr lang="en-US" sz="4200" spc="84">
                  <a:solidFill>
                    <a:srgbClr val="202020"/>
                  </a:solidFill>
                  <a:latin typeface="Glacial Indifference"/>
                </a:rPr>
                <a:t>I nuovi corsi 2020/2021</a:t>
              </a:r>
            </a:p>
          </p:txBody>
        </p:sp>
      </p:grpSp>
      <p:pic>
        <p:nvPicPr>
          <p:cNvPr id="5" name="Picture 5"/>
          <p:cNvPicPr>
            <a:picLocks noChangeAspect="1"/>
          </p:cNvPicPr>
          <p:nvPr/>
        </p:nvPicPr>
        <p:blipFill>
          <a:blip r:embed="rId2"/>
          <a:srcRect/>
          <a:stretch>
            <a:fillRect/>
          </a:stretch>
        </p:blipFill>
        <p:spPr>
          <a:xfrm>
            <a:off x="14609343" y="7102522"/>
            <a:ext cx="5091953" cy="5091953"/>
          </a:xfrm>
          <a:prstGeom prst="rect">
            <a:avLst/>
          </a:prstGeom>
        </p:spPr>
      </p:pic>
      <p:pic>
        <p:nvPicPr>
          <p:cNvPr id="6" name="Picture 6"/>
          <p:cNvPicPr>
            <a:picLocks noChangeAspect="1"/>
          </p:cNvPicPr>
          <p:nvPr/>
        </p:nvPicPr>
        <p:blipFill>
          <a:blip r:embed="rId3"/>
          <a:srcRect/>
          <a:stretch>
            <a:fillRect/>
          </a:stretch>
        </p:blipFill>
        <p:spPr>
          <a:xfrm rot="9654897">
            <a:off x="-1156233" y="993276"/>
            <a:ext cx="4748041" cy="2374020"/>
          </a:xfrm>
          <a:prstGeom prst="rect">
            <a:avLst/>
          </a:prstGeom>
        </p:spPr>
      </p:pic>
      <p:pic>
        <p:nvPicPr>
          <p:cNvPr id="7" name="Picture 7"/>
          <p:cNvPicPr>
            <a:picLocks noChangeAspect="1"/>
          </p:cNvPicPr>
          <p:nvPr/>
        </p:nvPicPr>
        <p:blipFill>
          <a:blip r:embed="rId4"/>
          <a:srcRect/>
          <a:stretch>
            <a:fillRect/>
          </a:stretch>
        </p:blipFill>
        <p:spPr>
          <a:xfrm>
            <a:off x="15429399" y="-824993"/>
            <a:ext cx="3707385" cy="3707385"/>
          </a:xfrm>
          <a:prstGeom prst="rect">
            <a:avLst/>
          </a:prstGeom>
        </p:spPr>
      </p:pic>
      <p:pic>
        <p:nvPicPr>
          <p:cNvPr id="8" name="Picture 8"/>
          <p:cNvPicPr>
            <a:picLocks noChangeAspect="1"/>
          </p:cNvPicPr>
          <p:nvPr/>
        </p:nvPicPr>
        <p:blipFill>
          <a:blip r:embed="rId5"/>
          <a:srcRect/>
          <a:stretch>
            <a:fillRect/>
          </a:stretch>
        </p:blipFill>
        <p:spPr>
          <a:xfrm rot="-5400000">
            <a:off x="264908" y="-763564"/>
            <a:ext cx="3584528" cy="3584528"/>
          </a:xfrm>
          <a:prstGeom prst="rect">
            <a:avLst/>
          </a:prstGeom>
        </p:spPr>
      </p:pic>
      <p:pic>
        <p:nvPicPr>
          <p:cNvPr id="9" name="Picture 9"/>
          <p:cNvPicPr>
            <a:picLocks noChangeAspect="1"/>
          </p:cNvPicPr>
          <p:nvPr/>
        </p:nvPicPr>
        <p:blipFill>
          <a:blip r:embed="rId6"/>
          <a:srcRect/>
          <a:stretch>
            <a:fillRect/>
          </a:stretch>
        </p:blipFill>
        <p:spPr>
          <a:xfrm>
            <a:off x="16495736" y="7951811"/>
            <a:ext cx="3584528" cy="3584528"/>
          </a:xfrm>
          <a:prstGeom prst="rect">
            <a:avLst/>
          </a:prstGeom>
        </p:spPr>
      </p:pic>
      <p:grpSp>
        <p:nvGrpSpPr>
          <p:cNvPr id="10" name="Group 10"/>
          <p:cNvGrpSpPr>
            <a:grpSpLocks noChangeAspect="1"/>
          </p:cNvGrpSpPr>
          <p:nvPr/>
        </p:nvGrpSpPr>
        <p:grpSpPr>
          <a:xfrm>
            <a:off x="-1667442" y="7810289"/>
            <a:ext cx="4953421" cy="4953421"/>
            <a:chOff x="0" y="0"/>
            <a:chExt cx="1708150" cy="1708150"/>
          </a:xfrm>
        </p:grpSpPr>
        <p:sp>
          <p:nvSpPr>
            <p:cNvPr id="11" name="Freeform 11"/>
            <p:cNvSpPr/>
            <p:nvPr/>
          </p:nvSpPr>
          <p:spPr>
            <a:xfrm>
              <a:off x="0" y="0"/>
              <a:ext cx="1708150" cy="1708150"/>
            </a:xfrm>
            <a:custGeom>
              <a:avLst/>
              <a:gdLst/>
              <a:ahLst/>
              <a:cxnLst/>
              <a:rect l="l" t="t" r="r" b="b"/>
              <a:pathLst>
                <a:path w="1708150" h="1708150">
                  <a:moveTo>
                    <a:pt x="853440" y="1708150"/>
                  </a:moveTo>
                  <a:cubicBezTo>
                    <a:pt x="383540" y="1708150"/>
                    <a:pt x="0" y="1324610"/>
                    <a:pt x="0" y="853440"/>
                  </a:cubicBezTo>
                  <a:cubicBezTo>
                    <a:pt x="0" y="383540"/>
                    <a:pt x="383540" y="0"/>
                    <a:pt x="853440" y="0"/>
                  </a:cubicBezTo>
                  <a:cubicBezTo>
                    <a:pt x="1324610" y="0"/>
                    <a:pt x="1706880" y="383540"/>
                    <a:pt x="1706880" y="853440"/>
                  </a:cubicBezTo>
                  <a:cubicBezTo>
                    <a:pt x="1708150" y="1324610"/>
                    <a:pt x="1324610" y="1708150"/>
                    <a:pt x="853440" y="1708150"/>
                  </a:cubicBezTo>
                  <a:close/>
                  <a:moveTo>
                    <a:pt x="853440" y="469900"/>
                  </a:moveTo>
                  <a:cubicBezTo>
                    <a:pt x="642620" y="469900"/>
                    <a:pt x="469900" y="642620"/>
                    <a:pt x="469900" y="853440"/>
                  </a:cubicBezTo>
                  <a:cubicBezTo>
                    <a:pt x="469900" y="1064260"/>
                    <a:pt x="642620" y="1236980"/>
                    <a:pt x="853440" y="1236980"/>
                  </a:cubicBezTo>
                  <a:cubicBezTo>
                    <a:pt x="1064260" y="1236980"/>
                    <a:pt x="1236980" y="1064260"/>
                    <a:pt x="1236980" y="853440"/>
                  </a:cubicBezTo>
                  <a:cubicBezTo>
                    <a:pt x="1236980" y="642620"/>
                    <a:pt x="1065530" y="469900"/>
                    <a:pt x="853440" y="469900"/>
                  </a:cubicBezTo>
                  <a:close/>
                </a:path>
              </a:pathLst>
            </a:custGeom>
            <a:solidFill>
              <a:srgbClr val="FDBE14"/>
            </a:solidFill>
          </p:spPr>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sp>
        <p:nvSpPr>
          <p:cNvPr id="2" name="AutoShape 2"/>
          <p:cNvSpPr/>
          <p:nvPr/>
        </p:nvSpPr>
        <p:spPr>
          <a:xfrm>
            <a:off x="-340304" y="2599793"/>
            <a:ext cx="19944639" cy="9137184"/>
          </a:xfrm>
          <a:prstGeom prst="rect">
            <a:avLst/>
          </a:prstGeom>
          <a:solidFill>
            <a:srgbClr val="FDBE14"/>
          </a:solidFill>
        </p:spPr>
      </p:sp>
      <p:grpSp>
        <p:nvGrpSpPr>
          <p:cNvPr id="3" name="Group 3"/>
          <p:cNvGrpSpPr/>
          <p:nvPr/>
        </p:nvGrpSpPr>
        <p:grpSpPr>
          <a:xfrm rot="5400000">
            <a:off x="3516500" y="4544743"/>
            <a:ext cx="4114800" cy="224900"/>
            <a:chOff x="0" y="0"/>
            <a:chExt cx="9194800" cy="812800"/>
          </a:xfrm>
        </p:grpSpPr>
        <p:sp>
          <p:nvSpPr>
            <p:cNvPr id="4" name="Freeform 4"/>
            <p:cNvSpPr/>
            <p:nvPr/>
          </p:nvSpPr>
          <p:spPr>
            <a:xfrm>
              <a:off x="468694" y="304800"/>
              <a:ext cx="13858153" cy="203200"/>
            </a:xfrm>
            <a:custGeom>
              <a:avLst/>
              <a:gdLst/>
              <a:ahLst/>
              <a:cxnLst/>
              <a:rect l="l" t="t" r="r" b="b"/>
              <a:pathLst>
                <a:path w="13858153" h="203200">
                  <a:moveTo>
                    <a:pt x="169002" y="0"/>
                  </a:moveTo>
                  <a:cubicBezTo>
                    <a:pt x="261953" y="0"/>
                    <a:pt x="338003" y="45720"/>
                    <a:pt x="338003" y="101600"/>
                  </a:cubicBezTo>
                  <a:cubicBezTo>
                    <a:pt x="338003" y="157480"/>
                    <a:pt x="261953" y="203200"/>
                    <a:pt x="169002" y="203200"/>
                  </a:cubicBezTo>
                  <a:cubicBezTo>
                    <a:pt x="76051" y="203200"/>
                    <a:pt x="0" y="157480"/>
                    <a:pt x="0" y="101600"/>
                  </a:cubicBezTo>
                  <a:cubicBezTo>
                    <a:pt x="0" y="45720"/>
                    <a:pt x="76051" y="0"/>
                    <a:pt x="169002" y="0"/>
                  </a:cubicBezTo>
                  <a:close/>
                  <a:moveTo>
                    <a:pt x="845009" y="0"/>
                  </a:moveTo>
                  <a:cubicBezTo>
                    <a:pt x="937960" y="0"/>
                    <a:pt x="1014011" y="45720"/>
                    <a:pt x="1014011" y="101600"/>
                  </a:cubicBezTo>
                  <a:cubicBezTo>
                    <a:pt x="1014011" y="157480"/>
                    <a:pt x="937960" y="203200"/>
                    <a:pt x="845009" y="203200"/>
                  </a:cubicBezTo>
                  <a:cubicBezTo>
                    <a:pt x="752058" y="203200"/>
                    <a:pt x="676007" y="157480"/>
                    <a:pt x="676007" y="101600"/>
                  </a:cubicBezTo>
                  <a:cubicBezTo>
                    <a:pt x="676007" y="45720"/>
                    <a:pt x="752058" y="0"/>
                    <a:pt x="845009" y="0"/>
                  </a:cubicBezTo>
                  <a:close/>
                  <a:moveTo>
                    <a:pt x="1521017" y="0"/>
                  </a:moveTo>
                  <a:cubicBezTo>
                    <a:pt x="1613967" y="0"/>
                    <a:pt x="1690018" y="45720"/>
                    <a:pt x="1690018" y="101600"/>
                  </a:cubicBezTo>
                  <a:cubicBezTo>
                    <a:pt x="1690018" y="157480"/>
                    <a:pt x="1613967" y="203200"/>
                    <a:pt x="1521017" y="203200"/>
                  </a:cubicBezTo>
                  <a:cubicBezTo>
                    <a:pt x="1428065" y="203200"/>
                    <a:pt x="1352015" y="157480"/>
                    <a:pt x="1352015" y="101600"/>
                  </a:cubicBezTo>
                  <a:cubicBezTo>
                    <a:pt x="1352015" y="45720"/>
                    <a:pt x="1428065" y="0"/>
                    <a:pt x="1521017" y="0"/>
                  </a:cubicBezTo>
                  <a:close/>
                  <a:moveTo>
                    <a:pt x="2197024" y="0"/>
                  </a:moveTo>
                  <a:cubicBezTo>
                    <a:pt x="2289975" y="0"/>
                    <a:pt x="2366026" y="45720"/>
                    <a:pt x="2366026" y="101600"/>
                  </a:cubicBezTo>
                  <a:cubicBezTo>
                    <a:pt x="2366026" y="157480"/>
                    <a:pt x="2289975" y="203200"/>
                    <a:pt x="2197024" y="203200"/>
                  </a:cubicBezTo>
                  <a:cubicBezTo>
                    <a:pt x="2104073" y="203200"/>
                    <a:pt x="2028022" y="157480"/>
                    <a:pt x="2028022" y="101600"/>
                  </a:cubicBezTo>
                  <a:cubicBezTo>
                    <a:pt x="2028022" y="45720"/>
                    <a:pt x="2104073" y="0"/>
                    <a:pt x="2197024" y="0"/>
                  </a:cubicBezTo>
                  <a:close/>
                  <a:moveTo>
                    <a:pt x="2873031" y="0"/>
                  </a:moveTo>
                  <a:cubicBezTo>
                    <a:pt x="2965982" y="0"/>
                    <a:pt x="3042033" y="45720"/>
                    <a:pt x="3042033" y="101600"/>
                  </a:cubicBezTo>
                  <a:cubicBezTo>
                    <a:pt x="3042033" y="157480"/>
                    <a:pt x="2965982" y="203200"/>
                    <a:pt x="2873031" y="203200"/>
                  </a:cubicBezTo>
                  <a:cubicBezTo>
                    <a:pt x="2780080" y="203200"/>
                    <a:pt x="2704030" y="157480"/>
                    <a:pt x="2704030" y="101600"/>
                  </a:cubicBezTo>
                  <a:cubicBezTo>
                    <a:pt x="2704030" y="45720"/>
                    <a:pt x="2780081" y="0"/>
                    <a:pt x="2873031" y="0"/>
                  </a:cubicBezTo>
                  <a:close/>
                  <a:moveTo>
                    <a:pt x="3549039" y="0"/>
                  </a:moveTo>
                  <a:cubicBezTo>
                    <a:pt x="3641990" y="0"/>
                    <a:pt x="3718041" y="45720"/>
                    <a:pt x="3718041" y="101600"/>
                  </a:cubicBezTo>
                  <a:cubicBezTo>
                    <a:pt x="3718041" y="157480"/>
                    <a:pt x="3641990" y="203200"/>
                    <a:pt x="3549039" y="203200"/>
                  </a:cubicBezTo>
                  <a:cubicBezTo>
                    <a:pt x="3456088" y="203200"/>
                    <a:pt x="3380037" y="157480"/>
                    <a:pt x="3380037" y="101600"/>
                  </a:cubicBezTo>
                  <a:cubicBezTo>
                    <a:pt x="3380037" y="45720"/>
                    <a:pt x="3456088" y="0"/>
                    <a:pt x="3549039" y="0"/>
                  </a:cubicBezTo>
                  <a:close/>
                  <a:moveTo>
                    <a:pt x="4225046" y="0"/>
                  </a:moveTo>
                  <a:cubicBezTo>
                    <a:pt x="4317998" y="0"/>
                    <a:pt x="4394048" y="45720"/>
                    <a:pt x="4394048" y="101600"/>
                  </a:cubicBezTo>
                  <a:cubicBezTo>
                    <a:pt x="4394048" y="157480"/>
                    <a:pt x="4317998" y="203200"/>
                    <a:pt x="4225046" y="203200"/>
                  </a:cubicBezTo>
                  <a:cubicBezTo>
                    <a:pt x="4132095" y="203200"/>
                    <a:pt x="4056045" y="157480"/>
                    <a:pt x="4056045" y="101600"/>
                  </a:cubicBezTo>
                  <a:cubicBezTo>
                    <a:pt x="4056045" y="45720"/>
                    <a:pt x="4132095" y="0"/>
                    <a:pt x="4225046" y="0"/>
                  </a:cubicBezTo>
                  <a:close/>
                  <a:moveTo>
                    <a:pt x="4901054" y="0"/>
                  </a:moveTo>
                  <a:cubicBezTo>
                    <a:pt x="4994005" y="0"/>
                    <a:pt x="5070056" y="45720"/>
                    <a:pt x="5070056" y="101600"/>
                  </a:cubicBezTo>
                  <a:cubicBezTo>
                    <a:pt x="5070056" y="157480"/>
                    <a:pt x="4994005" y="203200"/>
                    <a:pt x="4901054" y="203200"/>
                  </a:cubicBezTo>
                  <a:cubicBezTo>
                    <a:pt x="4808103" y="203200"/>
                    <a:pt x="4732052" y="157480"/>
                    <a:pt x="4732052" y="101600"/>
                  </a:cubicBezTo>
                  <a:cubicBezTo>
                    <a:pt x="4732052" y="45720"/>
                    <a:pt x="4808103" y="0"/>
                    <a:pt x="4901054" y="0"/>
                  </a:cubicBezTo>
                  <a:close/>
                  <a:moveTo>
                    <a:pt x="5577061" y="0"/>
                  </a:moveTo>
                  <a:cubicBezTo>
                    <a:pt x="5670012" y="0"/>
                    <a:pt x="5746063" y="45720"/>
                    <a:pt x="5746063" y="101600"/>
                  </a:cubicBezTo>
                  <a:cubicBezTo>
                    <a:pt x="5746063" y="157480"/>
                    <a:pt x="5670012" y="203200"/>
                    <a:pt x="5577061" y="203200"/>
                  </a:cubicBezTo>
                  <a:cubicBezTo>
                    <a:pt x="5484110" y="203200"/>
                    <a:pt x="5408059" y="157480"/>
                    <a:pt x="5408059" y="101600"/>
                  </a:cubicBezTo>
                  <a:cubicBezTo>
                    <a:pt x="5408059" y="45720"/>
                    <a:pt x="5484110" y="0"/>
                    <a:pt x="5577061" y="0"/>
                  </a:cubicBezTo>
                  <a:close/>
                  <a:moveTo>
                    <a:pt x="6253069" y="0"/>
                  </a:moveTo>
                  <a:cubicBezTo>
                    <a:pt x="6346019" y="0"/>
                    <a:pt x="6422071" y="45720"/>
                    <a:pt x="6422071" y="101600"/>
                  </a:cubicBezTo>
                  <a:cubicBezTo>
                    <a:pt x="6422071" y="157480"/>
                    <a:pt x="6346019" y="203200"/>
                    <a:pt x="6253069" y="203200"/>
                  </a:cubicBezTo>
                  <a:cubicBezTo>
                    <a:pt x="6160118" y="203200"/>
                    <a:pt x="6084067" y="157480"/>
                    <a:pt x="6084067" y="101600"/>
                  </a:cubicBezTo>
                  <a:cubicBezTo>
                    <a:pt x="6084067" y="45720"/>
                    <a:pt x="6160118" y="0"/>
                    <a:pt x="6253069" y="0"/>
                  </a:cubicBezTo>
                  <a:close/>
                  <a:moveTo>
                    <a:pt x="6929076" y="0"/>
                  </a:moveTo>
                  <a:cubicBezTo>
                    <a:pt x="7022027" y="0"/>
                    <a:pt x="7098078" y="45720"/>
                    <a:pt x="7098078" y="101600"/>
                  </a:cubicBezTo>
                  <a:cubicBezTo>
                    <a:pt x="7098078" y="157480"/>
                    <a:pt x="7022027" y="203200"/>
                    <a:pt x="6929076" y="203200"/>
                  </a:cubicBezTo>
                  <a:cubicBezTo>
                    <a:pt x="6836125" y="203200"/>
                    <a:pt x="6760074" y="157480"/>
                    <a:pt x="6760074" y="101600"/>
                  </a:cubicBezTo>
                  <a:cubicBezTo>
                    <a:pt x="6760074" y="45720"/>
                    <a:pt x="6836125" y="0"/>
                    <a:pt x="6929076" y="0"/>
                  </a:cubicBezTo>
                  <a:close/>
                  <a:moveTo>
                    <a:pt x="7605084" y="0"/>
                  </a:moveTo>
                  <a:cubicBezTo>
                    <a:pt x="7698035" y="0"/>
                    <a:pt x="7774086" y="45720"/>
                    <a:pt x="7774086" y="101600"/>
                  </a:cubicBezTo>
                  <a:cubicBezTo>
                    <a:pt x="7774086" y="157480"/>
                    <a:pt x="7698035" y="203200"/>
                    <a:pt x="7605084" y="203200"/>
                  </a:cubicBezTo>
                  <a:cubicBezTo>
                    <a:pt x="7512133" y="203200"/>
                    <a:pt x="7436082" y="157480"/>
                    <a:pt x="7436082" y="101600"/>
                  </a:cubicBezTo>
                  <a:cubicBezTo>
                    <a:pt x="7436082" y="45720"/>
                    <a:pt x="7512133" y="0"/>
                    <a:pt x="7605084" y="0"/>
                  </a:cubicBezTo>
                  <a:close/>
                  <a:moveTo>
                    <a:pt x="8281091" y="0"/>
                  </a:moveTo>
                  <a:cubicBezTo>
                    <a:pt x="8374042" y="0"/>
                    <a:pt x="8450093" y="45720"/>
                    <a:pt x="8450093" y="101600"/>
                  </a:cubicBezTo>
                  <a:cubicBezTo>
                    <a:pt x="8450093" y="157480"/>
                    <a:pt x="8374042" y="203200"/>
                    <a:pt x="8281091" y="203200"/>
                  </a:cubicBezTo>
                  <a:cubicBezTo>
                    <a:pt x="8188140" y="203200"/>
                    <a:pt x="8112089" y="157480"/>
                    <a:pt x="8112089" y="101600"/>
                  </a:cubicBezTo>
                  <a:cubicBezTo>
                    <a:pt x="8112089" y="45720"/>
                    <a:pt x="8188140" y="0"/>
                    <a:pt x="8281091" y="0"/>
                  </a:cubicBezTo>
                  <a:close/>
                  <a:moveTo>
                    <a:pt x="8957099" y="0"/>
                  </a:moveTo>
                  <a:cubicBezTo>
                    <a:pt x="9050050" y="0"/>
                    <a:pt x="9126100" y="45720"/>
                    <a:pt x="9126100" y="101600"/>
                  </a:cubicBezTo>
                  <a:cubicBezTo>
                    <a:pt x="9126100" y="157480"/>
                    <a:pt x="9050050" y="203200"/>
                    <a:pt x="8957099" y="203200"/>
                  </a:cubicBezTo>
                  <a:cubicBezTo>
                    <a:pt x="8864148" y="203200"/>
                    <a:pt x="8788097" y="157480"/>
                    <a:pt x="8788097" y="101600"/>
                  </a:cubicBezTo>
                  <a:cubicBezTo>
                    <a:pt x="8788097" y="45720"/>
                    <a:pt x="8864148" y="0"/>
                    <a:pt x="8957099" y="0"/>
                  </a:cubicBezTo>
                  <a:close/>
                  <a:moveTo>
                    <a:pt x="9633106" y="0"/>
                  </a:moveTo>
                  <a:cubicBezTo>
                    <a:pt x="9726057" y="0"/>
                    <a:pt x="9802108" y="45720"/>
                    <a:pt x="9802108" y="101600"/>
                  </a:cubicBezTo>
                  <a:cubicBezTo>
                    <a:pt x="9802108" y="157480"/>
                    <a:pt x="9726057" y="203200"/>
                    <a:pt x="9633106" y="203200"/>
                  </a:cubicBezTo>
                  <a:cubicBezTo>
                    <a:pt x="9540155" y="203200"/>
                    <a:pt x="9464104" y="157480"/>
                    <a:pt x="9464104" y="101600"/>
                  </a:cubicBezTo>
                  <a:cubicBezTo>
                    <a:pt x="9464104" y="45720"/>
                    <a:pt x="9540156" y="0"/>
                    <a:pt x="9633106" y="0"/>
                  </a:cubicBezTo>
                  <a:close/>
                  <a:moveTo>
                    <a:pt x="10309113" y="0"/>
                  </a:moveTo>
                  <a:cubicBezTo>
                    <a:pt x="10402065" y="0"/>
                    <a:pt x="10478115" y="45720"/>
                    <a:pt x="10478115" y="101600"/>
                  </a:cubicBezTo>
                  <a:cubicBezTo>
                    <a:pt x="10478115" y="157480"/>
                    <a:pt x="10402065" y="203200"/>
                    <a:pt x="10309113" y="203200"/>
                  </a:cubicBezTo>
                  <a:cubicBezTo>
                    <a:pt x="10216162" y="203200"/>
                    <a:pt x="10140112" y="157480"/>
                    <a:pt x="10140112" y="101600"/>
                  </a:cubicBezTo>
                  <a:cubicBezTo>
                    <a:pt x="10140112" y="45720"/>
                    <a:pt x="10216162" y="0"/>
                    <a:pt x="10309113" y="0"/>
                  </a:cubicBezTo>
                  <a:close/>
                  <a:moveTo>
                    <a:pt x="10985121" y="0"/>
                  </a:moveTo>
                  <a:cubicBezTo>
                    <a:pt x="11078072" y="0"/>
                    <a:pt x="11154123" y="45720"/>
                    <a:pt x="11154123" y="101600"/>
                  </a:cubicBezTo>
                  <a:cubicBezTo>
                    <a:pt x="11154123" y="157480"/>
                    <a:pt x="11078072" y="203200"/>
                    <a:pt x="10985121" y="203200"/>
                  </a:cubicBezTo>
                  <a:cubicBezTo>
                    <a:pt x="10892170" y="203200"/>
                    <a:pt x="10816120" y="157480"/>
                    <a:pt x="10816120" y="101600"/>
                  </a:cubicBezTo>
                  <a:cubicBezTo>
                    <a:pt x="10816120" y="45720"/>
                    <a:pt x="10892169" y="0"/>
                    <a:pt x="10985121" y="0"/>
                  </a:cubicBezTo>
                  <a:close/>
                  <a:moveTo>
                    <a:pt x="11661128" y="0"/>
                  </a:moveTo>
                  <a:cubicBezTo>
                    <a:pt x="11754079" y="0"/>
                    <a:pt x="11830130" y="45720"/>
                    <a:pt x="11830130" y="101600"/>
                  </a:cubicBezTo>
                  <a:cubicBezTo>
                    <a:pt x="11830130" y="157480"/>
                    <a:pt x="11754079" y="203200"/>
                    <a:pt x="11661128" y="203200"/>
                  </a:cubicBezTo>
                  <a:cubicBezTo>
                    <a:pt x="11568177" y="203200"/>
                    <a:pt x="11492126" y="157480"/>
                    <a:pt x="11492126" y="101600"/>
                  </a:cubicBezTo>
                  <a:cubicBezTo>
                    <a:pt x="11492126" y="45720"/>
                    <a:pt x="11568177" y="0"/>
                    <a:pt x="11661128" y="0"/>
                  </a:cubicBezTo>
                  <a:close/>
                  <a:moveTo>
                    <a:pt x="12337136" y="0"/>
                  </a:moveTo>
                  <a:cubicBezTo>
                    <a:pt x="12430087" y="0"/>
                    <a:pt x="12506138" y="45720"/>
                    <a:pt x="12506138" y="101600"/>
                  </a:cubicBezTo>
                  <a:cubicBezTo>
                    <a:pt x="12506138" y="157480"/>
                    <a:pt x="12430087" y="203200"/>
                    <a:pt x="12337136" y="203200"/>
                  </a:cubicBezTo>
                  <a:cubicBezTo>
                    <a:pt x="12244185" y="203200"/>
                    <a:pt x="12168134" y="157480"/>
                    <a:pt x="12168134" y="101600"/>
                  </a:cubicBezTo>
                  <a:cubicBezTo>
                    <a:pt x="12168134" y="45720"/>
                    <a:pt x="12244184" y="0"/>
                    <a:pt x="12337136" y="0"/>
                  </a:cubicBezTo>
                  <a:close/>
                  <a:moveTo>
                    <a:pt x="13013144" y="0"/>
                  </a:moveTo>
                  <a:cubicBezTo>
                    <a:pt x="13106094" y="0"/>
                    <a:pt x="13182146" y="45720"/>
                    <a:pt x="13182146" y="101600"/>
                  </a:cubicBezTo>
                  <a:cubicBezTo>
                    <a:pt x="13182146" y="157480"/>
                    <a:pt x="13106094" y="203200"/>
                    <a:pt x="13013144" y="203200"/>
                  </a:cubicBezTo>
                  <a:cubicBezTo>
                    <a:pt x="12920193" y="203200"/>
                    <a:pt x="12844141" y="157480"/>
                    <a:pt x="12844141" y="101600"/>
                  </a:cubicBezTo>
                  <a:cubicBezTo>
                    <a:pt x="12844141" y="45720"/>
                    <a:pt x="12920193" y="0"/>
                    <a:pt x="13013144" y="0"/>
                  </a:cubicBezTo>
                  <a:close/>
                  <a:moveTo>
                    <a:pt x="13689150" y="0"/>
                  </a:moveTo>
                  <a:cubicBezTo>
                    <a:pt x="13782101" y="0"/>
                    <a:pt x="13858152" y="45720"/>
                    <a:pt x="13858152" y="101600"/>
                  </a:cubicBezTo>
                  <a:cubicBezTo>
                    <a:pt x="13858152" y="157480"/>
                    <a:pt x="13782101" y="203200"/>
                    <a:pt x="13689150" y="203200"/>
                  </a:cubicBezTo>
                  <a:cubicBezTo>
                    <a:pt x="13596199" y="203200"/>
                    <a:pt x="13520150" y="157480"/>
                    <a:pt x="13520150" y="101600"/>
                  </a:cubicBezTo>
                  <a:cubicBezTo>
                    <a:pt x="13520150" y="45720"/>
                    <a:pt x="13596199" y="0"/>
                    <a:pt x="13689150" y="0"/>
                  </a:cubicBezTo>
                  <a:close/>
                </a:path>
              </a:pathLst>
            </a:custGeom>
            <a:solidFill>
              <a:srgbClr val="202020"/>
            </a:solidFill>
          </p:spPr>
        </p:sp>
      </p:grpSp>
      <p:grpSp>
        <p:nvGrpSpPr>
          <p:cNvPr id="5" name="Group 5"/>
          <p:cNvGrpSpPr/>
          <p:nvPr/>
        </p:nvGrpSpPr>
        <p:grpSpPr>
          <a:xfrm rot="5400000">
            <a:off x="9510251" y="4544743"/>
            <a:ext cx="4114800" cy="224900"/>
            <a:chOff x="0" y="0"/>
            <a:chExt cx="9194800" cy="812800"/>
          </a:xfrm>
        </p:grpSpPr>
        <p:sp>
          <p:nvSpPr>
            <p:cNvPr id="6" name="Freeform 6"/>
            <p:cNvSpPr/>
            <p:nvPr/>
          </p:nvSpPr>
          <p:spPr>
            <a:xfrm>
              <a:off x="468694" y="304800"/>
              <a:ext cx="13858153" cy="203200"/>
            </a:xfrm>
            <a:custGeom>
              <a:avLst/>
              <a:gdLst/>
              <a:ahLst/>
              <a:cxnLst/>
              <a:rect l="l" t="t" r="r" b="b"/>
              <a:pathLst>
                <a:path w="13858153" h="203200">
                  <a:moveTo>
                    <a:pt x="169002" y="0"/>
                  </a:moveTo>
                  <a:cubicBezTo>
                    <a:pt x="261953" y="0"/>
                    <a:pt x="338003" y="45720"/>
                    <a:pt x="338003" y="101600"/>
                  </a:cubicBezTo>
                  <a:cubicBezTo>
                    <a:pt x="338003" y="157480"/>
                    <a:pt x="261953" y="203200"/>
                    <a:pt x="169002" y="203200"/>
                  </a:cubicBezTo>
                  <a:cubicBezTo>
                    <a:pt x="76051" y="203200"/>
                    <a:pt x="0" y="157480"/>
                    <a:pt x="0" y="101600"/>
                  </a:cubicBezTo>
                  <a:cubicBezTo>
                    <a:pt x="0" y="45720"/>
                    <a:pt x="76051" y="0"/>
                    <a:pt x="169002" y="0"/>
                  </a:cubicBezTo>
                  <a:close/>
                  <a:moveTo>
                    <a:pt x="845009" y="0"/>
                  </a:moveTo>
                  <a:cubicBezTo>
                    <a:pt x="937960" y="0"/>
                    <a:pt x="1014011" y="45720"/>
                    <a:pt x="1014011" y="101600"/>
                  </a:cubicBezTo>
                  <a:cubicBezTo>
                    <a:pt x="1014011" y="157480"/>
                    <a:pt x="937960" y="203200"/>
                    <a:pt x="845009" y="203200"/>
                  </a:cubicBezTo>
                  <a:cubicBezTo>
                    <a:pt x="752058" y="203200"/>
                    <a:pt x="676007" y="157480"/>
                    <a:pt x="676007" y="101600"/>
                  </a:cubicBezTo>
                  <a:cubicBezTo>
                    <a:pt x="676007" y="45720"/>
                    <a:pt x="752058" y="0"/>
                    <a:pt x="845009" y="0"/>
                  </a:cubicBezTo>
                  <a:close/>
                  <a:moveTo>
                    <a:pt x="1521017" y="0"/>
                  </a:moveTo>
                  <a:cubicBezTo>
                    <a:pt x="1613967" y="0"/>
                    <a:pt x="1690018" y="45720"/>
                    <a:pt x="1690018" y="101600"/>
                  </a:cubicBezTo>
                  <a:cubicBezTo>
                    <a:pt x="1690018" y="157480"/>
                    <a:pt x="1613967" y="203200"/>
                    <a:pt x="1521017" y="203200"/>
                  </a:cubicBezTo>
                  <a:cubicBezTo>
                    <a:pt x="1428065" y="203200"/>
                    <a:pt x="1352015" y="157480"/>
                    <a:pt x="1352015" y="101600"/>
                  </a:cubicBezTo>
                  <a:cubicBezTo>
                    <a:pt x="1352015" y="45720"/>
                    <a:pt x="1428065" y="0"/>
                    <a:pt x="1521017" y="0"/>
                  </a:cubicBezTo>
                  <a:close/>
                  <a:moveTo>
                    <a:pt x="2197024" y="0"/>
                  </a:moveTo>
                  <a:cubicBezTo>
                    <a:pt x="2289975" y="0"/>
                    <a:pt x="2366026" y="45720"/>
                    <a:pt x="2366026" y="101600"/>
                  </a:cubicBezTo>
                  <a:cubicBezTo>
                    <a:pt x="2366026" y="157480"/>
                    <a:pt x="2289975" y="203200"/>
                    <a:pt x="2197024" y="203200"/>
                  </a:cubicBezTo>
                  <a:cubicBezTo>
                    <a:pt x="2104073" y="203200"/>
                    <a:pt x="2028022" y="157480"/>
                    <a:pt x="2028022" y="101600"/>
                  </a:cubicBezTo>
                  <a:cubicBezTo>
                    <a:pt x="2028022" y="45720"/>
                    <a:pt x="2104073" y="0"/>
                    <a:pt x="2197024" y="0"/>
                  </a:cubicBezTo>
                  <a:close/>
                  <a:moveTo>
                    <a:pt x="2873031" y="0"/>
                  </a:moveTo>
                  <a:cubicBezTo>
                    <a:pt x="2965982" y="0"/>
                    <a:pt x="3042033" y="45720"/>
                    <a:pt x="3042033" y="101600"/>
                  </a:cubicBezTo>
                  <a:cubicBezTo>
                    <a:pt x="3042033" y="157480"/>
                    <a:pt x="2965982" y="203200"/>
                    <a:pt x="2873031" y="203200"/>
                  </a:cubicBezTo>
                  <a:cubicBezTo>
                    <a:pt x="2780080" y="203200"/>
                    <a:pt x="2704030" y="157480"/>
                    <a:pt x="2704030" y="101600"/>
                  </a:cubicBezTo>
                  <a:cubicBezTo>
                    <a:pt x="2704030" y="45720"/>
                    <a:pt x="2780081" y="0"/>
                    <a:pt x="2873031" y="0"/>
                  </a:cubicBezTo>
                  <a:close/>
                  <a:moveTo>
                    <a:pt x="3549039" y="0"/>
                  </a:moveTo>
                  <a:cubicBezTo>
                    <a:pt x="3641990" y="0"/>
                    <a:pt x="3718041" y="45720"/>
                    <a:pt x="3718041" y="101600"/>
                  </a:cubicBezTo>
                  <a:cubicBezTo>
                    <a:pt x="3718041" y="157480"/>
                    <a:pt x="3641990" y="203200"/>
                    <a:pt x="3549039" y="203200"/>
                  </a:cubicBezTo>
                  <a:cubicBezTo>
                    <a:pt x="3456088" y="203200"/>
                    <a:pt x="3380037" y="157480"/>
                    <a:pt x="3380037" y="101600"/>
                  </a:cubicBezTo>
                  <a:cubicBezTo>
                    <a:pt x="3380037" y="45720"/>
                    <a:pt x="3456088" y="0"/>
                    <a:pt x="3549039" y="0"/>
                  </a:cubicBezTo>
                  <a:close/>
                  <a:moveTo>
                    <a:pt x="4225046" y="0"/>
                  </a:moveTo>
                  <a:cubicBezTo>
                    <a:pt x="4317998" y="0"/>
                    <a:pt x="4394048" y="45720"/>
                    <a:pt x="4394048" y="101600"/>
                  </a:cubicBezTo>
                  <a:cubicBezTo>
                    <a:pt x="4394048" y="157480"/>
                    <a:pt x="4317998" y="203200"/>
                    <a:pt x="4225046" y="203200"/>
                  </a:cubicBezTo>
                  <a:cubicBezTo>
                    <a:pt x="4132095" y="203200"/>
                    <a:pt x="4056045" y="157480"/>
                    <a:pt x="4056045" y="101600"/>
                  </a:cubicBezTo>
                  <a:cubicBezTo>
                    <a:pt x="4056045" y="45720"/>
                    <a:pt x="4132095" y="0"/>
                    <a:pt x="4225046" y="0"/>
                  </a:cubicBezTo>
                  <a:close/>
                  <a:moveTo>
                    <a:pt x="4901054" y="0"/>
                  </a:moveTo>
                  <a:cubicBezTo>
                    <a:pt x="4994005" y="0"/>
                    <a:pt x="5070056" y="45720"/>
                    <a:pt x="5070056" y="101600"/>
                  </a:cubicBezTo>
                  <a:cubicBezTo>
                    <a:pt x="5070056" y="157480"/>
                    <a:pt x="4994005" y="203200"/>
                    <a:pt x="4901054" y="203200"/>
                  </a:cubicBezTo>
                  <a:cubicBezTo>
                    <a:pt x="4808103" y="203200"/>
                    <a:pt x="4732052" y="157480"/>
                    <a:pt x="4732052" y="101600"/>
                  </a:cubicBezTo>
                  <a:cubicBezTo>
                    <a:pt x="4732052" y="45720"/>
                    <a:pt x="4808103" y="0"/>
                    <a:pt x="4901054" y="0"/>
                  </a:cubicBezTo>
                  <a:close/>
                  <a:moveTo>
                    <a:pt x="5577061" y="0"/>
                  </a:moveTo>
                  <a:cubicBezTo>
                    <a:pt x="5670012" y="0"/>
                    <a:pt x="5746063" y="45720"/>
                    <a:pt x="5746063" y="101600"/>
                  </a:cubicBezTo>
                  <a:cubicBezTo>
                    <a:pt x="5746063" y="157480"/>
                    <a:pt x="5670012" y="203200"/>
                    <a:pt x="5577061" y="203200"/>
                  </a:cubicBezTo>
                  <a:cubicBezTo>
                    <a:pt x="5484110" y="203200"/>
                    <a:pt x="5408059" y="157480"/>
                    <a:pt x="5408059" y="101600"/>
                  </a:cubicBezTo>
                  <a:cubicBezTo>
                    <a:pt x="5408059" y="45720"/>
                    <a:pt x="5484110" y="0"/>
                    <a:pt x="5577061" y="0"/>
                  </a:cubicBezTo>
                  <a:close/>
                  <a:moveTo>
                    <a:pt x="6253069" y="0"/>
                  </a:moveTo>
                  <a:cubicBezTo>
                    <a:pt x="6346019" y="0"/>
                    <a:pt x="6422071" y="45720"/>
                    <a:pt x="6422071" y="101600"/>
                  </a:cubicBezTo>
                  <a:cubicBezTo>
                    <a:pt x="6422071" y="157480"/>
                    <a:pt x="6346019" y="203200"/>
                    <a:pt x="6253069" y="203200"/>
                  </a:cubicBezTo>
                  <a:cubicBezTo>
                    <a:pt x="6160118" y="203200"/>
                    <a:pt x="6084067" y="157480"/>
                    <a:pt x="6084067" y="101600"/>
                  </a:cubicBezTo>
                  <a:cubicBezTo>
                    <a:pt x="6084067" y="45720"/>
                    <a:pt x="6160118" y="0"/>
                    <a:pt x="6253069" y="0"/>
                  </a:cubicBezTo>
                  <a:close/>
                  <a:moveTo>
                    <a:pt x="6929076" y="0"/>
                  </a:moveTo>
                  <a:cubicBezTo>
                    <a:pt x="7022027" y="0"/>
                    <a:pt x="7098078" y="45720"/>
                    <a:pt x="7098078" y="101600"/>
                  </a:cubicBezTo>
                  <a:cubicBezTo>
                    <a:pt x="7098078" y="157480"/>
                    <a:pt x="7022027" y="203200"/>
                    <a:pt x="6929076" y="203200"/>
                  </a:cubicBezTo>
                  <a:cubicBezTo>
                    <a:pt x="6836125" y="203200"/>
                    <a:pt x="6760074" y="157480"/>
                    <a:pt x="6760074" y="101600"/>
                  </a:cubicBezTo>
                  <a:cubicBezTo>
                    <a:pt x="6760074" y="45720"/>
                    <a:pt x="6836125" y="0"/>
                    <a:pt x="6929076" y="0"/>
                  </a:cubicBezTo>
                  <a:close/>
                  <a:moveTo>
                    <a:pt x="7605084" y="0"/>
                  </a:moveTo>
                  <a:cubicBezTo>
                    <a:pt x="7698035" y="0"/>
                    <a:pt x="7774086" y="45720"/>
                    <a:pt x="7774086" y="101600"/>
                  </a:cubicBezTo>
                  <a:cubicBezTo>
                    <a:pt x="7774086" y="157480"/>
                    <a:pt x="7698035" y="203200"/>
                    <a:pt x="7605084" y="203200"/>
                  </a:cubicBezTo>
                  <a:cubicBezTo>
                    <a:pt x="7512133" y="203200"/>
                    <a:pt x="7436082" y="157480"/>
                    <a:pt x="7436082" y="101600"/>
                  </a:cubicBezTo>
                  <a:cubicBezTo>
                    <a:pt x="7436082" y="45720"/>
                    <a:pt x="7512133" y="0"/>
                    <a:pt x="7605084" y="0"/>
                  </a:cubicBezTo>
                  <a:close/>
                  <a:moveTo>
                    <a:pt x="8281091" y="0"/>
                  </a:moveTo>
                  <a:cubicBezTo>
                    <a:pt x="8374042" y="0"/>
                    <a:pt x="8450093" y="45720"/>
                    <a:pt x="8450093" y="101600"/>
                  </a:cubicBezTo>
                  <a:cubicBezTo>
                    <a:pt x="8450093" y="157480"/>
                    <a:pt x="8374042" y="203200"/>
                    <a:pt x="8281091" y="203200"/>
                  </a:cubicBezTo>
                  <a:cubicBezTo>
                    <a:pt x="8188140" y="203200"/>
                    <a:pt x="8112089" y="157480"/>
                    <a:pt x="8112089" y="101600"/>
                  </a:cubicBezTo>
                  <a:cubicBezTo>
                    <a:pt x="8112089" y="45720"/>
                    <a:pt x="8188140" y="0"/>
                    <a:pt x="8281091" y="0"/>
                  </a:cubicBezTo>
                  <a:close/>
                  <a:moveTo>
                    <a:pt x="8957099" y="0"/>
                  </a:moveTo>
                  <a:cubicBezTo>
                    <a:pt x="9050050" y="0"/>
                    <a:pt x="9126100" y="45720"/>
                    <a:pt x="9126100" y="101600"/>
                  </a:cubicBezTo>
                  <a:cubicBezTo>
                    <a:pt x="9126100" y="157480"/>
                    <a:pt x="9050050" y="203200"/>
                    <a:pt x="8957099" y="203200"/>
                  </a:cubicBezTo>
                  <a:cubicBezTo>
                    <a:pt x="8864148" y="203200"/>
                    <a:pt x="8788097" y="157480"/>
                    <a:pt x="8788097" y="101600"/>
                  </a:cubicBezTo>
                  <a:cubicBezTo>
                    <a:pt x="8788097" y="45720"/>
                    <a:pt x="8864148" y="0"/>
                    <a:pt x="8957099" y="0"/>
                  </a:cubicBezTo>
                  <a:close/>
                  <a:moveTo>
                    <a:pt x="9633106" y="0"/>
                  </a:moveTo>
                  <a:cubicBezTo>
                    <a:pt x="9726057" y="0"/>
                    <a:pt x="9802108" y="45720"/>
                    <a:pt x="9802108" y="101600"/>
                  </a:cubicBezTo>
                  <a:cubicBezTo>
                    <a:pt x="9802108" y="157480"/>
                    <a:pt x="9726057" y="203200"/>
                    <a:pt x="9633106" y="203200"/>
                  </a:cubicBezTo>
                  <a:cubicBezTo>
                    <a:pt x="9540155" y="203200"/>
                    <a:pt x="9464104" y="157480"/>
                    <a:pt x="9464104" y="101600"/>
                  </a:cubicBezTo>
                  <a:cubicBezTo>
                    <a:pt x="9464104" y="45720"/>
                    <a:pt x="9540156" y="0"/>
                    <a:pt x="9633106" y="0"/>
                  </a:cubicBezTo>
                  <a:close/>
                  <a:moveTo>
                    <a:pt x="10309113" y="0"/>
                  </a:moveTo>
                  <a:cubicBezTo>
                    <a:pt x="10402065" y="0"/>
                    <a:pt x="10478115" y="45720"/>
                    <a:pt x="10478115" y="101600"/>
                  </a:cubicBezTo>
                  <a:cubicBezTo>
                    <a:pt x="10478115" y="157480"/>
                    <a:pt x="10402065" y="203200"/>
                    <a:pt x="10309113" y="203200"/>
                  </a:cubicBezTo>
                  <a:cubicBezTo>
                    <a:pt x="10216162" y="203200"/>
                    <a:pt x="10140112" y="157480"/>
                    <a:pt x="10140112" y="101600"/>
                  </a:cubicBezTo>
                  <a:cubicBezTo>
                    <a:pt x="10140112" y="45720"/>
                    <a:pt x="10216162" y="0"/>
                    <a:pt x="10309113" y="0"/>
                  </a:cubicBezTo>
                  <a:close/>
                  <a:moveTo>
                    <a:pt x="10985121" y="0"/>
                  </a:moveTo>
                  <a:cubicBezTo>
                    <a:pt x="11078072" y="0"/>
                    <a:pt x="11154123" y="45720"/>
                    <a:pt x="11154123" y="101600"/>
                  </a:cubicBezTo>
                  <a:cubicBezTo>
                    <a:pt x="11154123" y="157480"/>
                    <a:pt x="11078072" y="203200"/>
                    <a:pt x="10985121" y="203200"/>
                  </a:cubicBezTo>
                  <a:cubicBezTo>
                    <a:pt x="10892170" y="203200"/>
                    <a:pt x="10816120" y="157480"/>
                    <a:pt x="10816120" y="101600"/>
                  </a:cubicBezTo>
                  <a:cubicBezTo>
                    <a:pt x="10816120" y="45720"/>
                    <a:pt x="10892169" y="0"/>
                    <a:pt x="10985121" y="0"/>
                  </a:cubicBezTo>
                  <a:close/>
                  <a:moveTo>
                    <a:pt x="11661128" y="0"/>
                  </a:moveTo>
                  <a:cubicBezTo>
                    <a:pt x="11754079" y="0"/>
                    <a:pt x="11830130" y="45720"/>
                    <a:pt x="11830130" y="101600"/>
                  </a:cubicBezTo>
                  <a:cubicBezTo>
                    <a:pt x="11830130" y="157480"/>
                    <a:pt x="11754079" y="203200"/>
                    <a:pt x="11661128" y="203200"/>
                  </a:cubicBezTo>
                  <a:cubicBezTo>
                    <a:pt x="11568177" y="203200"/>
                    <a:pt x="11492126" y="157480"/>
                    <a:pt x="11492126" y="101600"/>
                  </a:cubicBezTo>
                  <a:cubicBezTo>
                    <a:pt x="11492126" y="45720"/>
                    <a:pt x="11568177" y="0"/>
                    <a:pt x="11661128" y="0"/>
                  </a:cubicBezTo>
                  <a:close/>
                  <a:moveTo>
                    <a:pt x="12337136" y="0"/>
                  </a:moveTo>
                  <a:cubicBezTo>
                    <a:pt x="12430087" y="0"/>
                    <a:pt x="12506138" y="45720"/>
                    <a:pt x="12506138" y="101600"/>
                  </a:cubicBezTo>
                  <a:cubicBezTo>
                    <a:pt x="12506138" y="157480"/>
                    <a:pt x="12430087" y="203200"/>
                    <a:pt x="12337136" y="203200"/>
                  </a:cubicBezTo>
                  <a:cubicBezTo>
                    <a:pt x="12244185" y="203200"/>
                    <a:pt x="12168134" y="157480"/>
                    <a:pt x="12168134" y="101600"/>
                  </a:cubicBezTo>
                  <a:cubicBezTo>
                    <a:pt x="12168134" y="45720"/>
                    <a:pt x="12244184" y="0"/>
                    <a:pt x="12337136" y="0"/>
                  </a:cubicBezTo>
                  <a:close/>
                  <a:moveTo>
                    <a:pt x="13013144" y="0"/>
                  </a:moveTo>
                  <a:cubicBezTo>
                    <a:pt x="13106094" y="0"/>
                    <a:pt x="13182146" y="45720"/>
                    <a:pt x="13182146" y="101600"/>
                  </a:cubicBezTo>
                  <a:cubicBezTo>
                    <a:pt x="13182146" y="157480"/>
                    <a:pt x="13106094" y="203200"/>
                    <a:pt x="13013144" y="203200"/>
                  </a:cubicBezTo>
                  <a:cubicBezTo>
                    <a:pt x="12920193" y="203200"/>
                    <a:pt x="12844141" y="157480"/>
                    <a:pt x="12844141" y="101600"/>
                  </a:cubicBezTo>
                  <a:cubicBezTo>
                    <a:pt x="12844141" y="45720"/>
                    <a:pt x="12920193" y="0"/>
                    <a:pt x="13013144" y="0"/>
                  </a:cubicBezTo>
                  <a:close/>
                  <a:moveTo>
                    <a:pt x="13689150" y="0"/>
                  </a:moveTo>
                  <a:cubicBezTo>
                    <a:pt x="13782101" y="0"/>
                    <a:pt x="13858152" y="45720"/>
                    <a:pt x="13858152" y="101600"/>
                  </a:cubicBezTo>
                  <a:cubicBezTo>
                    <a:pt x="13858152" y="157480"/>
                    <a:pt x="13782101" y="203200"/>
                    <a:pt x="13689150" y="203200"/>
                  </a:cubicBezTo>
                  <a:cubicBezTo>
                    <a:pt x="13596199" y="203200"/>
                    <a:pt x="13520150" y="157480"/>
                    <a:pt x="13520150" y="101600"/>
                  </a:cubicBezTo>
                  <a:cubicBezTo>
                    <a:pt x="13520150" y="45720"/>
                    <a:pt x="13596199" y="0"/>
                    <a:pt x="13689150" y="0"/>
                  </a:cubicBezTo>
                  <a:close/>
                </a:path>
              </a:pathLst>
            </a:custGeom>
            <a:solidFill>
              <a:srgbClr val="202020"/>
            </a:solidFill>
          </p:spPr>
        </p:sp>
      </p:grpSp>
      <p:sp>
        <p:nvSpPr>
          <p:cNvPr id="7" name="TextBox 7"/>
          <p:cNvSpPr txBox="1"/>
          <p:nvPr/>
        </p:nvSpPr>
        <p:spPr>
          <a:xfrm>
            <a:off x="1442770" y="1689838"/>
            <a:ext cx="14534877" cy="909955"/>
          </a:xfrm>
          <a:prstGeom prst="rect">
            <a:avLst/>
          </a:prstGeom>
        </p:spPr>
        <p:txBody>
          <a:bodyPr lIns="0" tIns="0" rIns="0" bIns="0" rtlCol="0" anchor="t">
            <a:spAutoFit/>
          </a:bodyPr>
          <a:lstStyle/>
          <a:p>
            <a:pPr algn="ctr">
              <a:lnSpc>
                <a:spcPts val="7040"/>
              </a:lnSpc>
            </a:pPr>
            <a:r>
              <a:rPr lang="en-US" sz="6400">
                <a:solidFill>
                  <a:srgbClr val="202020"/>
                </a:solidFill>
                <a:latin typeface="League Spartan Bold"/>
              </a:rPr>
              <a:t>Gli attestati</a:t>
            </a:r>
          </a:p>
        </p:txBody>
      </p:sp>
      <p:grpSp>
        <p:nvGrpSpPr>
          <p:cNvPr id="8" name="Group 8"/>
          <p:cNvGrpSpPr/>
          <p:nvPr/>
        </p:nvGrpSpPr>
        <p:grpSpPr>
          <a:xfrm>
            <a:off x="1184650" y="2599793"/>
            <a:ext cx="4060462" cy="1885967"/>
            <a:chOff x="0" y="0"/>
            <a:chExt cx="5413949" cy="2514623"/>
          </a:xfrm>
        </p:grpSpPr>
        <p:sp>
          <p:nvSpPr>
            <p:cNvPr id="9" name="TextBox 9"/>
            <p:cNvSpPr txBox="1"/>
            <p:nvPr/>
          </p:nvSpPr>
          <p:spPr>
            <a:xfrm>
              <a:off x="0" y="38100"/>
              <a:ext cx="5413949" cy="481753"/>
            </a:xfrm>
            <a:prstGeom prst="rect">
              <a:avLst/>
            </a:prstGeom>
          </p:spPr>
          <p:txBody>
            <a:bodyPr lIns="0" tIns="0" rIns="0" bIns="0" rtlCol="0" anchor="t">
              <a:spAutoFit/>
            </a:bodyPr>
            <a:lstStyle/>
            <a:p>
              <a:pPr algn="ctr">
                <a:lnSpc>
                  <a:spcPts val="2600"/>
                </a:lnSpc>
              </a:pPr>
              <a:r>
                <a:rPr lang="en-US" sz="2600">
                  <a:solidFill>
                    <a:srgbClr val="202020"/>
                  </a:solidFill>
                  <a:latin typeface="Glacial Indifference Bold"/>
                </a:rPr>
                <a:t>Certificato di Frequenza</a:t>
              </a:r>
            </a:p>
          </p:txBody>
        </p:sp>
        <p:sp>
          <p:nvSpPr>
            <p:cNvPr id="10" name="TextBox 10"/>
            <p:cNvSpPr txBox="1"/>
            <p:nvPr/>
          </p:nvSpPr>
          <p:spPr>
            <a:xfrm>
              <a:off x="302562" y="839325"/>
              <a:ext cx="4808826" cy="1675298"/>
            </a:xfrm>
            <a:prstGeom prst="rect">
              <a:avLst/>
            </a:prstGeom>
          </p:spPr>
          <p:txBody>
            <a:bodyPr lIns="0" tIns="0" rIns="0" bIns="0" rtlCol="0" anchor="t">
              <a:spAutoFit/>
            </a:bodyPr>
            <a:lstStyle/>
            <a:p>
              <a:pPr algn="ctr">
                <a:lnSpc>
                  <a:spcPts val="2520"/>
                </a:lnSpc>
              </a:pPr>
              <a:r>
                <a:rPr lang="en-US" sz="1800" spc="36">
                  <a:solidFill>
                    <a:srgbClr val="202020"/>
                  </a:solidFill>
                  <a:latin typeface="Glacial Indifference"/>
                </a:rPr>
                <a:t>(corrispondente a 40 ore). </a:t>
              </a:r>
            </a:p>
            <a:p>
              <a:pPr algn="ctr">
                <a:lnSpc>
                  <a:spcPts val="2520"/>
                </a:lnSpc>
              </a:pPr>
              <a:r>
                <a:rPr lang="en-US" sz="1800" spc="36">
                  <a:solidFill>
                    <a:srgbClr val="202020"/>
                  </a:solidFill>
                  <a:latin typeface="Glacial Indifference"/>
                </a:rPr>
                <a:t>Si ottiene iscrivendosi a uno dei corsi previsti e accedendo alle sue lezioni entro il 30 giugno 2021.</a:t>
              </a:r>
            </a:p>
          </p:txBody>
        </p:sp>
      </p:grpSp>
      <p:grpSp>
        <p:nvGrpSpPr>
          <p:cNvPr id="11" name="Group 11"/>
          <p:cNvGrpSpPr/>
          <p:nvPr/>
        </p:nvGrpSpPr>
        <p:grpSpPr>
          <a:xfrm>
            <a:off x="6679977" y="2599793"/>
            <a:ext cx="4060462" cy="4757055"/>
            <a:chOff x="0" y="0"/>
            <a:chExt cx="5413949" cy="6342740"/>
          </a:xfrm>
        </p:grpSpPr>
        <p:sp>
          <p:nvSpPr>
            <p:cNvPr id="12" name="TextBox 12"/>
            <p:cNvSpPr txBox="1"/>
            <p:nvPr/>
          </p:nvSpPr>
          <p:spPr>
            <a:xfrm>
              <a:off x="0" y="38100"/>
              <a:ext cx="5413949" cy="913553"/>
            </a:xfrm>
            <a:prstGeom prst="rect">
              <a:avLst/>
            </a:prstGeom>
          </p:spPr>
          <p:txBody>
            <a:bodyPr lIns="0" tIns="0" rIns="0" bIns="0" rtlCol="0" anchor="t">
              <a:spAutoFit/>
            </a:bodyPr>
            <a:lstStyle/>
            <a:p>
              <a:pPr algn="ctr">
                <a:lnSpc>
                  <a:spcPts val="2600"/>
                </a:lnSpc>
              </a:pPr>
              <a:r>
                <a:rPr lang="en-US" sz="2600">
                  <a:solidFill>
                    <a:srgbClr val="202020"/>
                  </a:solidFill>
                  <a:latin typeface="Glacial Indifference Bold"/>
                </a:rPr>
                <a:t>Certificato di frequenza e partecipazione</a:t>
              </a:r>
            </a:p>
          </p:txBody>
        </p:sp>
        <p:sp>
          <p:nvSpPr>
            <p:cNvPr id="13" name="TextBox 13"/>
            <p:cNvSpPr txBox="1"/>
            <p:nvPr/>
          </p:nvSpPr>
          <p:spPr>
            <a:xfrm>
              <a:off x="302562" y="1271125"/>
              <a:ext cx="4808826" cy="5071615"/>
            </a:xfrm>
            <a:prstGeom prst="rect">
              <a:avLst/>
            </a:prstGeom>
          </p:spPr>
          <p:txBody>
            <a:bodyPr lIns="0" tIns="0" rIns="0" bIns="0" rtlCol="0" anchor="t">
              <a:spAutoFit/>
            </a:bodyPr>
            <a:lstStyle/>
            <a:p>
              <a:pPr algn="ctr">
                <a:lnSpc>
                  <a:spcPts val="2520"/>
                </a:lnSpc>
                <a:spcBef>
                  <a:spcPct val="0"/>
                </a:spcBef>
              </a:pPr>
              <a:r>
                <a:rPr lang="en-US" sz="1800" spc="36">
                  <a:solidFill>
                    <a:srgbClr val="202020"/>
                  </a:solidFill>
                  <a:latin typeface="Glacial Indifference"/>
                </a:rPr>
                <a:t>(corrispond</a:t>
              </a:r>
              <a:r>
                <a:rPr lang="en-US" sz="1800" u="none" spc="36">
                  <a:solidFill>
                    <a:srgbClr val="202020"/>
                  </a:solidFill>
                  <a:latin typeface="Glacial Indifference"/>
                </a:rPr>
                <a:t>ente a 80 ore). </a:t>
              </a:r>
            </a:p>
            <a:p>
              <a:pPr marL="0" lvl="1" indent="0" algn="ctr">
                <a:lnSpc>
                  <a:spcPts val="2520"/>
                </a:lnSpc>
                <a:spcBef>
                  <a:spcPct val="0"/>
                </a:spcBef>
              </a:pPr>
              <a:r>
                <a:rPr lang="en-US" sz="1800" u="none" spc="36">
                  <a:solidFill>
                    <a:srgbClr val="202020"/>
                  </a:solidFill>
                  <a:latin typeface="Glacial Indifference"/>
                </a:rPr>
                <a:t>Si ottiene alle condizioni indicate per il precedente livello e avendo dato anche prova di partecipazione attiva ai corsi con interventi nella discussione on line (con esempi di attività effettivamente svolte in classe o proposte di nuove attività) secondo le modalità che verranno stabilite e comunicate ai corsisti in ciascun corso.</a:t>
              </a:r>
            </a:p>
          </p:txBody>
        </p:sp>
      </p:grpSp>
      <p:grpSp>
        <p:nvGrpSpPr>
          <p:cNvPr id="14" name="Group 14"/>
          <p:cNvGrpSpPr/>
          <p:nvPr/>
        </p:nvGrpSpPr>
        <p:grpSpPr>
          <a:xfrm>
            <a:off x="12330742" y="2599793"/>
            <a:ext cx="5640703" cy="4757055"/>
            <a:chOff x="0" y="0"/>
            <a:chExt cx="7520938" cy="6342740"/>
          </a:xfrm>
        </p:grpSpPr>
        <p:sp>
          <p:nvSpPr>
            <p:cNvPr id="15" name="TextBox 15"/>
            <p:cNvSpPr txBox="1"/>
            <p:nvPr/>
          </p:nvSpPr>
          <p:spPr>
            <a:xfrm>
              <a:off x="0" y="38100"/>
              <a:ext cx="7520938" cy="913553"/>
            </a:xfrm>
            <a:prstGeom prst="rect">
              <a:avLst/>
            </a:prstGeom>
          </p:spPr>
          <p:txBody>
            <a:bodyPr lIns="0" tIns="0" rIns="0" bIns="0" rtlCol="0" anchor="t">
              <a:spAutoFit/>
            </a:bodyPr>
            <a:lstStyle/>
            <a:p>
              <a:pPr algn="ctr">
                <a:lnSpc>
                  <a:spcPts val="2600"/>
                </a:lnSpc>
              </a:pPr>
              <a:r>
                <a:rPr lang="en-US" sz="2600">
                  <a:solidFill>
                    <a:srgbClr val="202020"/>
                  </a:solidFill>
                  <a:latin typeface="Glacial Indifference Bold"/>
                </a:rPr>
                <a:t>Certificato di competenza in didattica laboratoriale</a:t>
              </a:r>
            </a:p>
          </p:txBody>
        </p:sp>
        <p:sp>
          <p:nvSpPr>
            <p:cNvPr id="16" name="TextBox 16"/>
            <p:cNvSpPr txBox="1"/>
            <p:nvPr/>
          </p:nvSpPr>
          <p:spPr>
            <a:xfrm>
              <a:off x="420312" y="1271125"/>
              <a:ext cx="6680313" cy="5071615"/>
            </a:xfrm>
            <a:prstGeom prst="rect">
              <a:avLst/>
            </a:prstGeom>
          </p:spPr>
          <p:txBody>
            <a:bodyPr lIns="0" tIns="0" rIns="0" bIns="0" rtlCol="0" anchor="t">
              <a:spAutoFit/>
            </a:bodyPr>
            <a:lstStyle/>
            <a:p>
              <a:pPr algn="ctr">
                <a:lnSpc>
                  <a:spcPts val="2520"/>
                </a:lnSpc>
                <a:spcBef>
                  <a:spcPct val="0"/>
                </a:spcBef>
              </a:pPr>
              <a:r>
                <a:rPr lang="en-US" sz="1800" spc="36">
                  <a:solidFill>
                    <a:srgbClr val="202020"/>
                  </a:solidFill>
                  <a:latin typeface="Glacial Indifference"/>
                </a:rPr>
                <a:t>(corrispondente </a:t>
              </a:r>
              <a:r>
                <a:rPr lang="en-US" sz="1800" u="none" spc="36">
                  <a:solidFill>
                    <a:srgbClr val="202020"/>
                  </a:solidFill>
                  <a:latin typeface="Glacial Indifference"/>
                </a:rPr>
                <a:t>a 120 ore). </a:t>
              </a:r>
            </a:p>
            <a:p>
              <a:pPr marL="0" lvl="1" indent="0" algn="ctr">
                <a:lnSpc>
                  <a:spcPts val="2520"/>
                </a:lnSpc>
                <a:spcBef>
                  <a:spcPct val="0"/>
                </a:spcBef>
              </a:pPr>
              <a:r>
                <a:rPr lang="en-US" sz="1800" u="none" spc="36">
                  <a:solidFill>
                    <a:srgbClr val="202020"/>
                  </a:solidFill>
                  <a:latin typeface="Glacial Indifference"/>
                </a:rPr>
                <a:t>Viene rilasciato ai corsisti che, avendo i requisiti per ottenere il certificato di frequenza e partecipazione, avranno proposto e realizzato dei laboratori di matematica per gli studenti della loro classe/scuola entro il 30 giugno 2021, in accordo con il docente e/o il tutor del Corso. I nomi dei corsisti che l'avranno ricevuto saranno inseriti nell'albo da cui verranno selezionati i tutor per i prossimi corsi MathUp, albo che sarà messo a disposizione degli Istituti scolastici che chiedono competenze in didattica laboratoriale</a:t>
              </a:r>
            </a:p>
          </p:txBody>
        </p:sp>
      </p:grpSp>
      <p:sp>
        <p:nvSpPr>
          <p:cNvPr id="17" name="TextBox 17"/>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202020"/>
                </a:solidFill>
                <a:latin typeface="Glacial Indifference Bold"/>
              </a:rPr>
              <a:t>MATHUP</a:t>
            </a:r>
          </a:p>
        </p:txBody>
      </p:sp>
      <p:sp>
        <p:nvSpPr>
          <p:cNvPr id="18" name="TextBox 18"/>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202020"/>
                </a:solidFill>
                <a:latin typeface="Glacial Indifference"/>
              </a:rPr>
              <a:t>I NUOVI CORSI 2020/2021</a:t>
            </a:r>
          </a:p>
        </p:txBody>
      </p:sp>
      <p:sp>
        <p:nvSpPr>
          <p:cNvPr id="19" name="TextBox 19"/>
          <p:cNvSpPr txBox="1"/>
          <p:nvPr/>
        </p:nvSpPr>
        <p:spPr>
          <a:xfrm>
            <a:off x="1184650" y="8259945"/>
            <a:ext cx="16230600" cy="1373505"/>
          </a:xfrm>
          <a:prstGeom prst="rect">
            <a:avLst/>
          </a:prstGeom>
        </p:spPr>
        <p:txBody>
          <a:bodyPr lIns="0" tIns="0" rIns="0" bIns="0" rtlCol="0" anchor="t">
            <a:spAutoFit/>
          </a:bodyPr>
          <a:lstStyle/>
          <a:p>
            <a:pPr marL="0" lvl="0" indent="0" algn="ctr">
              <a:lnSpc>
                <a:spcPts val="2730"/>
              </a:lnSpc>
            </a:pPr>
            <a:r>
              <a:rPr lang="en-US" sz="2100">
                <a:solidFill>
                  <a:srgbClr val="000000"/>
                </a:solidFill>
                <a:latin typeface="Glacial Indifference Italics"/>
              </a:rPr>
              <a:t>Mateinitaly srl è ente riconosciuto dal MIUR e accreditato per la formazione e aggiornamento del personale della scuola ai sensi della Direttiva n. 170/2016. I corsi MathUp sono quindi accreditati presso il MIUR (Ministero dell'Istruzione, Università e Ricerca) e ufficialmente riconosciuti come corsi di aggiornamento per i docenti. Su SOFIA è possibile trovare i tre livelli di formazione offerti; invitiamo chi voglia inserire i corsi sul suo profilo SOFIA a iscriversi anche tramite la piattaforma del MIUR.</a:t>
            </a:r>
          </a:p>
        </p:txBody>
      </p:sp>
      <p:pic>
        <p:nvPicPr>
          <p:cNvPr id="20" name="Picture 20"/>
          <p:cNvPicPr>
            <a:picLocks noChangeAspect="1"/>
          </p:cNvPicPr>
          <p:nvPr/>
        </p:nvPicPr>
        <p:blipFill>
          <a:blip r:embed="rId2"/>
          <a:srcRect/>
          <a:stretch>
            <a:fillRect/>
          </a:stretch>
        </p:blipFill>
        <p:spPr>
          <a:xfrm>
            <a:off x="7971309" y="487884"/>
            <a:ext cx="1172691" cy="94668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0C0"/>
        </a:solidFill>
        <a:effectLst/>
      </p:bgPr>
    </p:bg>
    <p:spTree>
      <p:nvGrpSpPr>
        <p:cNvPr id="1" name=""/>
        <p:cNvGrpSpPr/>
        <p:nvPr/>
      </p:nvGrpSpPr>
      <p:grpSpPr>
        <a:xfrm>
          <a:off x="0" y="0"/>
          <a:ext cx="0" cy="0"/>
          <a:chOff x="0" y="0"/>
          <a:chExt cx="0" cy="0"/>
        </a:xfrm>
      </p:grpSpPr>
      <p:grpSp>
        <p:nvGrpSpPr>
          <p:cNvPr id="2" name="Group 2"/>
          <p:cNvGrpSpPr/>
          <p:nvPr/>
        </p:nvGrpSpPr>
        <p:grpSpPr>
          <a:xfrm>
            <a:off x="10196920" y="2957921"/>
            <a:ext cx="6176874" cy="3982281"/>
            <a:chOff x="0" y="0"/>
            <a:chExt cx="8235833" cy="5309708"/>
          </a:xfrm>
        </p:grpSpPr>
        <p:sp>
          <p:nvSpPr>
            <p:cNvPr id="3" name="TextBox 3"/>
            <p:cNvSpPr txBox="1"/>
            <p:nvPr/>
          </p:nvSpPr>
          <p:spPr>
            <a:xfrm>
              <a:off x="0" y="1866103"/>
              <a:ext cx="8235833" cy="3443605"/>
            </a:xfrm>
            <a:prstGeom prst="rect">
              <a:avLst/>
            </a:prstGeom>
          </p:spPr>
          <p:txBody>
            <a:bodyPr lIns="0" tIns="0" rIns="0" bIns="0" rtlCol="0" anchor="t">
              <a:spAutoFit/>
            </a:bodyPr>
            <a:lstStyle/>
            <a:p>
              <a:pPr>
                <a:lnSpc>
                  <a:spcPts val="2940"/>
                </a:lnSpc>
              </a:pPr>
              <a:r>
                <a:rPr lang="en-US" sz="2100" spc="42">
                  <a:solidFill>
                    <a:srgbClr val="1D7151"/>
                  </a:solidFill>
                  <a:latin typeface="Glacial Indifference"/>
                </a:rPr>
                <a:t>Le iscrizioni sono aperte. È possibile anche iscriversi in gruppo, pagare con  Carta del Docente  e molto altro.</a:t>
              </a:r>
            </a:p>
            <a:p>
              <a:pPr marL="0" lvl="1" indent="0">
                <a:lnSpc>
                  <a:spcPts val="2940"/>
                </a:lnSpc>
                <a:spcBef>
                  <a:spcPct val="0"/>
                </a:spcBef>
              </a:pPr>
              <a:endParaRPr lang="en-US" sz="2100" spc="42">
                <a:solidFill>
                  <a:srgbClr val="1D7151"/>
                </a:solidFill>
                <a:latin typeface="Glacial Indifference"/>
              </a:endParaRPr>
            </a:p>
            <a:p>
              <a:pPr marL="0" lvl="1" indent="0">
                <a:lnSpc>
                  <a:spcPts val="2940"/>
                </a:lnSpc>
                <a:spcBef>
                  <a:spcPct val="0"/>
                </a:spcBef>
              </a:pPr>
              <a:r>
                <a:rPr lang="en-US" sz="2100" u="none" spc="42">
                  <a:solidFill>
                    <a:srgbClr val="1D7151"/>
                  </a:solidFill>
                  <a:latin typeface="Glacial Indifference Bold"/>
                </a:rPr>
                <a:t>Trovate tutte le informazioni sulle iscrizioni e sulle relative quote sul nostro sito http://www.mateinitaly.it/mathup/index.html</a:t>
              </a:r>
            </a:p>
          </p:txBody>
        </p:sp>
        <p:sp>
          <p:nvSpPr>
            <p:cNvPr id="4" name="TextBox 4"/>
            <p:cNvSpPr txBox="1"/>
            <p:nvPr/>
          </p:nvSpPr>
          <p:spPr>
            <a:xfrm>
              <a:off x="0" y="57150"/>
              <a:ext cx="8235833" cy="1232323"/>
            </a:xfrm>
            <a:prstGeom prst="rect">
              <a:avLst/>
            </a:prstGeom>
          </p:spPr>
          <p:txBody>
            <a:bodyPr lIns="0" tIns="0" rIns="0" bIns="0" rtlCol="0" anchor="t">
              <a:spAutoFit/>
            </a:bodyPr>
            <a:lstStyle/>
            <a:p>
              <a:pPr>
                <a:lnSpc>
                  <a:spcPts val="7040"/>
                </a:lnSpc>
              </a:pPr>
              <a:r>
                <a:rPr lang="en-US" sz="6400">
                  <a:solidFill>
                    <a:srgbClr val="1D7151"/>
                  </a:solidFill>
                  <a:latin typeface="League Spartan Bold"/>
                </a:rPr>
                <a:t>Le iscrizioni</a:t>
              </a:r>
            </a:p>
          </p:txBody>
        </p:sp>
      </p:grpSp>
      <p:sp>
        <p:nvSpPr>
          <p:cNvPr id="5" name="TextBox 5"/>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1D7151"/>
                </a:solidFill>
                <a:latin typeface="Glacial Indifference Bold"/>
              </a:rPr>
              <a:t>MATHUP</a:t>
            </a:r>
          </a:p>
        </p:txBody>
      </p:sp>
      <p:sp>
        <p:nvSpPr>
          <p:cNvPr id="6" name="TextBox 6"/>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1D7151"/>
                </a:solidFill>
                <a:latin typeface="Glacial Indifference"/>
              </a:rPr>
              <a:t>I NUOVI CORSI 2020/2021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grpSp>
        <p:nvGrpSpPr>
          <p:cNvPr id="2" name="Group 2"/>
          <p:cNvGrpSpPr/>
          <p:nvPr/>
        </p:nvGrpSpPr>
        <p:grpSpPr>
          <a:xfrm>
            <a:off x="-444174" y="6740535"/>
            <a:ext cx="20105192" cy="5035531"/>
            <a:chOff x="0" y="0"/>
            <a:chExt cx="26806923" cy="6714041"/>
          </a:xfrm>
        </p:grpSpPr>
        <p:pic>
          <p:nvPicPr>
            <p:cNvPr id="3" name="Picture 3"/>
            <p:cNvPicPr>
              <a:picLocks noChangeAspect="1"/>
            </p:cNvPicPr>
            <p:nvPr/>
          </p:nvPicPr>
          <p:blipFill>
            <a:blip r:embed="rId2">
              <a:alphaModFix amt="9999"/>
            </a:blip>
            <a:srcRect/>
            <a:stretch>
              <a:fillRect/>
            </a:stretch>
          </p:blipFill>
          <p:spPr>
            <a:xfrm rot="-5400000">
              <a:off x="0" y="0"/>
              <a:ext cx="6714041" cy="6714041"/>
            </a:xfrm>
            <a:prstGeom prst="rect">
              <a:avLst/>
            </a:prstGeom>
          </p:spPr>
        </p:pic>
        <p:pic>
          <p:nvPicPr>
            <p:cNvPr id="4" name="Picture 4"/>
            <p:cNvPicPr>
              <a:picLocks noChangeAspect="1"/>
            </p:cNvPicPr>
            <p:nvPr/>
          </p:nvPicPr>
          <p:blipFill>
            <a:blip r:embed="rId2">
              <a:alphaModFix amt="9999"/>
            </a:blip>
            <a:srcRect/>
            <a:stretch>
              <a:fillRect/>
            </a:stretch>
          </p:blipFill>
          <p:spPr>
            <a:xfrm rot="-5400000">
              <a:off x="6695486" y="0"/>
              <a:ext cx="6714041" cy="6714041"/>
            </a:xfrm>
            <a:prstGeom prst="rect">
              <a:avLst/>
            </a:prstGeom>
          </p:spPr>
        </p:pic>
        <p:pic>
          <p:nvPicPr>
            <p:cNvPr id="5" name="Picture 5"/>
            <p:cNvPicPr>
              <a:picLocks noChangeAspect="1"/>
            </p:cNvPicPr>
            <p:nvPr/>
          </p:nvPicPr>
          <p:blipFill>
            <a:blip r:embed="rId2">
              <a:alphaModFix amt="9999"/>
            </a:blip>
            <a:srcRect/>
            <a:stretch>
              <a:fillRect/>
            </a:stretch>
          </p:blipFill>
          <p:spPr>
            <a:xfrm rot="-5400000">
              <a:off x="13391037" y="0"/>
              <a:ext cx="6714041" cy="6714041"/>
            </a:xfrm>
            <a:prstGeom prst="rect">
              <a:avLst/>
            </a:prstGeom>
          </p:spPr>
        </p:pic>
        <p:pic>
          <p:nvPicPr>
            <p:cNvPr id="6" name="Picture 6"/>
            <p:cNvPicPr>
              <a:picLocks noChangeAspect="1"/>
            </p:cNvPicPr>
            <p:nvPr/>
          </p:nvPicPr>
          <p:blipFill>
            <a:blip r:embed="rId2">
              <a:alphaModFix amt="9999"/>
            </a:blip>
            <a:srcRect/>
            <a:stretch>
              <a:fillRect/>
            </a:stretch>
          </p:blipFill>
          <p:spPr>
            <a:xfrm rot="-5400000">
              <a:off x="20092882" y="0"/>
              <a:ext cx="6714041" cy="6714041"/>
            </a:xfrm>
            <a:prstGeom prst="rect">
              <a:avLst/>
            </a:prstGeom>
          </p:spPr>
        </p:pic>
      </p:grpSp>
      <p:grpSp>
        <p:nvGrpSpPr>
          <p:cNvPr id="7" name="Group 7"/>
          <p:cNvGrpSpPr/>
          <p:nvPr/>
        </p:nvGrpSpPr>
        <p:grpSpPr>
          <a:xfrm>
            <a:off x="3821819" y="2241398"/>
            <a:ext cx="9807763" cy="1391285"/>
            <a:chOff x="0" y="0"/>
            <a:chExt cx="13077017" cy="1855047"/>
          </a:xfrm>
        </p:grpSpPr>
        <p:sp>
          <p:nvSpPr>
            <p:cNvPr id="8" name="TextBox 8"/>
            <p:cNvSpPr txBox="1"/>
            <p:nvPr/>
          </p:nvSpPr>
          <p:spPr>
            <a:xfrm>
              <a:off x="0" y="1383242"/>
              <a:ext cx="13077017" cy="471805"/>
            </a:xfrm>
            <a:prstGeom prst="rect">
              <a:avLst/>
            </a:prstGeom>
          </p:spPr>
          <p:txBody>
            <a:bodyPr lIns="0" tIns="0" rIns="0" bIns="0" rtlCol="0" anchor="t">
              <a:spAutoFit/>
            </a:bodyPr>
            <a:lstStyle/>
            <a:p>
              <a:pPr marL="0" lvl="1" indent="0" algn="ctr">
                <a:lnSpc>
                  <a:spcPts val="2940"/>
                </a:lnSpc>
                <a:spcBef>
                  <a:spcPct val="0"/>
                </a:spcBef>
              </a:pPr>
              <a:endParaRPr/>
            </a:p>
          </p:txBody>
        </p:sp>
        <p:sp>
          <p:nvSpPr>
            <p:cNvPr id="9" name="TextBox 9"/>
            <p:cNvSpPr txBox="1"/>
            <p:nvPr/>
          </p:nvSpPr>
          <p:spPr>
            <a:xfrm>
              <a:off x="0" y="57150"/>
              <a:ext cx="13077017" cy="1232323"/>
            </a:xfrm>
            <a:prstGeom prst="rect">
              <a:avLst/>
            </a:prstGeom>
          </p:spPr>
          <p:txBody>
            <a:bodyPr lIns="0" tIns="0" rIns="0" bIns="0" rtlCol="0" anchor="t">
              <a:spAutoFit/>
            </a:bodyPr>
            <a:lstStyle/>
            <a:p>
              <a:pPr algn="ctr">
                <a:lnSpc>
                  <a:spcPts val="7040"/>
                </a:lnSpc>
              </a:pPr>
              <a:r>
                <a:rPr lang="en-US" sz="6400">
                  <a:solidFill>
                    <a:srgbClr val="202020"/>
                  </a:solidFill>
                  <a:latin typeface="League Spartan Bold"/>
                </a:rPr>
                <a:t>Per informazioni</a:t>
              </a:r>
            </a:p>
          </p:txBody>
        </p:sp>
      </p:grpSp>
      <p:grpSp>
        <p:nvGrpSpPr>
          <p:cNvPr id="10" name="Group 10"/>
          <p:cNvGrpSpPr/>
          <p:nvPr/>
        </p:nvGrpSpPr>
        <p:grpSpPr>
          <a:xfrm>
            <a:off x="1530682" y="4915862"/>
            <a:ext cx="7331263" cy="4342438"/>
            <a:chOff x="0" y="0"/>
            <a:chExt cx="1228195" cy="727482"/>
          </a:xfrm>
        </p:grpSpPr>
        <p:sp>
          <p:nvSpPr>
            <p:cNvPr id="11" name="Freeform 11"/>
            <p:cNvSpPr/>
            <p:nvPr/>
          </p:nvSpPr>
          <p:spPr>
            <a:xfrm>
              <a:off x="0" y="0"/>
              <a:ext cx="1228195" cy="727482"/>
            </a:xfrm>
            <a:custGeom>
              <a:avLst/>
              <a:gdLst/>
              <a:ahLst/>
              <a:cxnLst/>
              <a:rect l="l" t="t" r="r" b="b"/>
              <a:pathLst>
                <a:path w="1228195" h="727482">
                  <a:moveTo>
                    <a:pt x="0" y="0"/>
                  </a:moveTo>
                  <a:lnTo>
                    <a:pt x="1228195" y="0"/>
                  </a:lnTo>
                  <a:lnTo>
                    <a:pt x="1228195" y="727482"/>
                  </a:lnTo>
                  <a:lnTo>
                    <a:pt x="0" y="727482"/>
                  </a:lnTo>
                  <a:close/>
                </a:path>
              </a:pathLst>
            </a:custGeom>
            <a:solidFill>
              <a:srgbClr val="FFC0C0"/>
            </a:solidFill>
          </p:spPr>
        </p:sp>
      </p:grpSp>
      <p:grpSp>
        <p:nvGrpSpPr>
          <p:cNvPr id="12" name="Group 12"/>
          <p:cNvGrpSpPr/>
          <p:nvPr/>
        </p:nvGrpSpPr>
        <p:grpSpPr>
          <a:xfrm>
            <a:off x="9426055" y="4915862"/>
            <a:ext cx="7331263" cy="4342438"/>
            <a:chOff x="0" y="0"/>
            <a:chExt cx="1228195" cy="727482"/>
          </a:xfrm>
        </p:grpSpPr>
        <p:sp>
          <p:nvSpPr>
            <p:cNvPr id="13" name="Freeform 13"/>
            <p:cNvSpPr/>
            <p:nvPr/>
          </p:nvSpPr>
          <p:spPr>
            <a:xfrm>
              <a:off x="0" y="0"/>
              <a:ext cx="1228195" cy="727482"/>
            </a:xfrm>
            <a:custGeom>
              <a:avLst/>
              <a:gdLst/>
              <a:ahLst/>
              <a:cxnLst/>
              <a:rect l="l" t="t" r="r" b="b"/>
              <a:pathLst>
                <a:path w="1228195" h="727482">
                  <a:moveTo>
                    <a:pt x="0" y="0"/>
                  </a:moveTo>
                  <a:lnTo>
                    <a:pt x="1228195" y="0"/>
                  </a:lnTo>
                  <a:lnTo>
                    <a:pt x="1228195" y="727482"/>
                  </a:lnTo>
                  <a:lnTo>
                    <a:pt x="0" y="727482"/>
                  </a:lnTo>
                  <a:close/>
                </a:path>
              </a:pathLst>
            </a:custGeom>
            <a:solidFill>
              <a:srgbClr val="FFC0C0"/>
            </a:solidFill>
          </p:spPr>
        </p:sp>
      </p:grpSp>
      <p:sp>
        <p:nvSpPr>
          <p:cNvPr id="14" name="TextBox 14"/>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202020"/>
                </a:solidFill>
                <a:latin typeface="Glacial Indifference Bold"/>
              </a:rPr>
              <a:t>MATHEMATICS CLASS</a:t>
            </a:r>
          </a:p>
        </p:txBody>
      </p:sp>
      <p:sp>
        <p:nvSpPr>
          <p:cNvPr id="15" name="TextBox 15"/>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u="none" spc="210">
                <a:solidFill>
                  <a:srgbClr val="202020"/>
                </a:solidFill>
                <a:latin typeface="Glacial Indifference"/>
              </a:rPr>
              <a:t>EAST CORDALE SCHOOL</a:t>
            </a:r>
          </a:p>
        </p:txBody>
      </p:sp>
      <p:grpSp>
        <p:nvGrpSpPr>
          <p:cNvPr id="16" name="Group 16"/>
          <p:cNvGrpSpPr/>
          <p:nvPr/>
        </p:nvGrpSpPr>
        <p:grpSpPr>
          <a:xfrm>
            <a:off x="2164244" y="5547197"/>
            <a:ext cx="6161738" cy="3079768"/>
            <a:chOff x="0" y="0"/>
            <a:chExt cx="8215650" cy="4106357"/>
          </a:xfrm>
        </p:grpSpPr>
        <p:sp>
          <p:nvSpPr>
            <p:cNvPr id="17" name="TextBox 17"/>
            <p:cNvSpPr txBox="1"/>
            <p:nvPr/>
          </p:nvSpPr>
          <p:spPr>
            <a:xfrm>
              <a:off x="0" y="3075752"/>
              <a:ext cx="8215650" cy="1030605"/>
            </a:xfrm>
            <a:prstGeom prst="rect">
              <a:avLst/>
            </a:prstGeom>
          </p:spPr>
          <p:txBody>
            <a:bodyPr lIns="0" tIns="0" rIns="0" bIns="0" rtlCol="0" anchor="t">
              <a:spAutoFit/>
            </a:bodyPr>
            <a:lstStyle/>
            <a:p>
              <a:pPr algn="ctr">
                <a:lnSpc>
                  <a:spcPts val="2940"/>
                </a:lnSpc>
              </a:pPr>
              <a:r>
                <a:rPr lang="en-US" sz="2100" spc="42">
                  <a:solidFill>
                    <a:srgbClr val="202020"/>
                  </a:solidFill>
                  <a:latin typeface="Glacial Indifference"/>
                </a:rPr>
                <a:t>Scriveteci all'indirizzo </a:t>
              </a:r>
            </a:p>
            <a:p>
              <a:pPr algn="ctr">
                <a:lnSpc>
                  <a:spcPts val="3359"/>
                </a:lnSpc>
              </a:pPr>
              <a:r>
                <a:rPr lang="en-US" sz="2400" spc="48">
                  <a:solidFill>
                    <a:srgbClr val="DC3C4D"/>
                  </a:solidFill>
                  <a:latin typeface="Glacial Indifference Bold"/>
                </a:rPr>
                <a:t>corsi@mathup.it</a:t>
              </a:r>
            </a:p>
          </p:txBody>
        </p:sp>
        <p:sp>
          <p:nvSpPr>
            <p:cNvPr id="18" name="TextBox 18"/>
            <p:cNvSpPr txBox="1"/>
            <p:nvPr/>
          </p:nvSpPr>
          <p:spPr>
            <a:xfrm>
              <a:off x="0" y="1882157"/>
              <a:ext cx="8215650" cy="481753"/>
            </a:xfrm>
            <a:prstGeom prst="rect">
              <a:avLst/>
            </a:prstGeom>
          </p:spPr>
          <p:txBody>
            <a:bodyPr lIns="0" tIns="0" rIns="0" bIns="0" rtlCol="0" anchor="t">
              <a:spAutoFit/>
            </a:bodyPr>
            <a:lstStyle/>
            <a:p>
              <a:pPr algn="ctr">
                <a:lnSpc>
                  <a:spcPts val="2600"/>
                </a:lnSpc>
              </a:pPr>
              <a:r>
                <a:rPr lang="en-US" sz="2600">
                  <a:solidFill>
                    <a:srgbClr val="DC3C4D"/>
                  </a:solidFill>
                  <a:latin typeface="Glacial Indifference Bold"/>
                </a:rPr>
                <a:t>MAIL</a:t>
              </a:r>
            </a:p>
          </p:txBody>
        </p:sp>
        <p:pic>
          <p:nvPicPr>
            <p:cNvPr id="19" name="Picture 19"/>
            <p:cNvPicPr>
              <a:picLocks noChangeAspect="1"/>
            </p:cNvPicPr>
            <p:nvPr/>
          </p:nvPicPr>
          <p:blipFill>
            <a:blip r:embed="rId3"/>
            <a:srcRect/>
            <a:stretch>
              <a:fillRect/>
            </a:stretch>
          </p:blipFill>
          <p:spPr>
            <a:xfrm>
              <a:off x="3445753" y="0"/>
              <a:ext cx="1324144" cy="1290439"/>
            </a:xfrm>
            <a:prstGeom prst="rect">
              <a:avLst/>
            </a:prstGeom>
          </p:spPr>
        </p:pic>
      </p:grpSp>
      <p:grpSp>
        <p:nvGrpSpPr>
          <p:cNvPr id="20" name="Group 20"/>
          <p:cNvGrpSpPr/>
          <p:nvPr/>
        </p:nvGrpSpPr>
        <p:grpSpPr>
          <a:xfrm>
            <a:off x="10010818" y="6740535"/>
            <a:ext cx="6161738" cy="2392050"/>
            <a:chOff x="0" y="0"/>
            <a:chExt cx="8215650" cy="3189400"/>
          </a:xfrm>
        </p:grpSpPr>
        <p:sp>
          <p:nvSpPr>
            <p:cNvPr id="21" name="TextBox 21"/>
            <p:cNvSpPr txBox="1"/>
            <p:nvPr/>
          </p:nvSpPr>
          <p:spPr>
            <a:xfrm>
              <a:off x="0" y="1231695"/>
              <a:ext cx="8215650" cy="1957705"/>
            </a:xfrm>
            <a:prstGeom prst="rect">
              <a:avLst/>
            </a:prstGeom>
          </p:spPr>
          <p:txBody>
            <a:bodyPr lIns="0" tIns="0" rIns="0" bIns="0" rtlCol="0" anchor="t">
              <a:spAutoFit/>
            </a:bodyPr>
            <a:lstStyle/>
            <a:p>
              <a:pPr algn="ctr">
                <a:lnSpc>
                  <a:spcPts val="2940"/>
                </a:lnSpc>
              </a:pPr>
              <a:r>
                <a:rPr lang="en-US" sz="2100" spc="42">
                  <a:solidFill>
                    <a:srgbClr val="202020"/>
                  </a:solidFill>
                  <a:latin typeface="Glacial Indifference"/>
                </a:rPr>
                <a:t>Potete chiamare il numero </a:t>
              </a:r>
              <a:r>
                <a:rPr lang="en-US" sz="2100" spc="42">
                  <a:solidFill>
                    <a:srgbClr val="DC3C4D"/>
                  </a:solidFill>
                  <a:latin typeface="Glacial Indifference Bold"/>
                </a:rPr>
                <a:t>324 58 76 891 </a:t>
              </a:r>
              <a:r>
                <a:rPr lang="en-US" sz="2100" spc="42">
                  <a:solidFill>
                    <a:srgbClr val="202020"/>
                  </a:solidFill>
                  <a:latin typeface="Glacial Indifference"/>
                </a:rPr>
                <a:t>nei seguenti orari:</a:t>
              </a:r>
            </a:p>
            <a:p>
              <a:pPr algn="ctr">
                <a:lnSpc>
                  <a:spcPts val="2940"/>
                </a:lnSpc>
              </a:pPr>
              <a:r>
                <a:rPr lang="en-US" sz="2100" spc="42">
                  <a:solidFill>
                    <a:srgbClr val="202020"/>
                  </a:solidFill>
                  <a:latin typeface="Glacial Indifference"/>
                </a:rPr>
                <a:t>- lunedì, mercoledì, venerdì ore 11.00-14.00</a:t>
              </a:r>
            </a:p>
            <a:p>
              <a:pPr algn="ctr">
                <a:lnSpc>
                  <a:spcPts val="2940"/>
                </a:lnSpc>
              </a:pPr>
              <a:r>
                <a:rPr lang="en-US" sz="2100" spc="42">
                  <a:solidFill>
                    <a:srgbClr val="202020"/>
                  </a:solidFill>
                  <a:latin typeface="Glacial Indifference"/>
                </a:rPr>
                <a:t>- martedì, mercoledì ore 15.00-18.00</a:t>
              </a:r>
            </a:p>
          </p:txBody>
        </p:sp>
        <p:sp>
          <p:nvSpPr>
            <p:cNvPr id="22" name="TextBox 22"/>
            <p:cNvSpPr txBox="1"/>
            <p:nvPr/>
          </p:nvSpPr>
          <p:spPr>
            <a:xfrm>
              <a:off x="0" y="38100"/>
              <a:ext cx="8215650" cy="481753"/>
            </a:xfrm>
            <a:prstGeom prst="rect">
              <a:avLst/>
            </a:prstGeom>
          </p:spPr>
          <p:txBody>
            <a:bodyPr lIns="0" tIns="0" rIns="0" bIns="0" rtlCol="0" anchor="t">
              <a:spAutoFit/>
            </a:bodyPr>
            <a:lstStyle/>
            <a:p>
              <a:pPr algn="ctr">
                <a:lnSpc>
                  <a:spcPts val="2600"/>
                </a:lnSpc>
              </a:pPr>
              <a:r>
                <a:rPr lang="en-US" sz="2600">
                  <a:solidFill>
                    <a:srgbClr val="DC3C4D"/>
                  </a:solidFill>
                  <a:latin typeface="Glacial Indifference Bold"/>
                </a:rPr>
                <a:t>TELEFONO</a:t>
              </a:r>
            </a:p>
          </p:txBody>
        </p:sp>
      </p:grpSp>
      <p:pic>
        <p:nvPicPr>
          <p:cNvPr id="23" name="Picture 23"/>
          <p:cNvPicPr>
            <a:picLocks noChangeAspect="1"/>
          </p:cNvPicPr>
          <p:nvPr/>
        </p:nvPicPr>
        <p:blipFill>
          <a:blip r:embed="rId4"/>
          <a:srcRect/>
          <a:stretch>
            <a:fillRect/>
          </a:stretch>
        </p:blipFill>
        <p:spPr>
          <a:xfrm>
            <a:off x="12740493" y="5547197"/>
            <a:ext cx="604790" cy="104932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DBE14"/>
        </a:solidFill>
        <a:effectLst/>
      </p:bgPr>
    </p:bg>
    <p:spTree>
      <p:nvGrpSpPr>
        <p:cNvPr id="1" name=""/>
        <p:cNvGrpSpPr/>
        <p:nvPr/>
      </p:nvGrpSpPr>
      <p:grpSpPr>
        <a:xfrm>
          <a:off x="0" y="0"/>
          <a:ext cx="0" cy="0"/>
          <a:chOff x="0" y="0"/>
          <a:chExt cx="0" cy="0"/>
        </a:xfrm>
      </p:grpSpPr>
      <p:grpSp>
        <p:nvGrpSpPr>
          <p:cNvPr id="2" name="Group 2"/>
          <p:cNvGrpSpPr/>
          <p:nvPr/>
        </p:nvGrpSpPr>
        <p:grpSpPr>
          <a:xfrm>
            <a:off x="2775921" y="3910068"/>
            <a:ext cx="12736158" cy="2466865"/>
            <a:chOff x="0" y="0"/>
            <a:chExt cx="16981544" cy="3289153"/>
          </a:xfrm>
        </p:grpSpPr>
        <p:sp>
          <p:nvSpPr>
            <p:cNvPr id="3" name="TextBox 3"/>
            <p:cNvSpPr txBox="1"/>
            <p:nvPr/>
          </p:nvSpPr>
          <p:spPr>
            <a:xfrm>
              <a:off x="0" y="95250"/>
              <a:ext cx="16981544" cy="2011257"/>
            </a:xfrm>
            <a:prstGeom prst="rect">
              <a:avLst/>
            </a:prstGeom>
          </p:spPr>
          <p:txBody>
            <a:bodyPr lIns="0" tIns="0" rIns="0" bIns="0" rtlCol="0" anchor="t">
              <a:spAutoFit/>
            </a:bodyPr>
            <a:lstStyle/>
            <a:p>
              <a:pPr algn="ctr">
                <a:lnSpc>
                  <a:spcPts val="11440"/>
                </a:lnSpc>
              </a:pPr>
              <a:r>
                <a:rPr lang="en-US" sz="10400">
                  <a:solidFill>
                    <a:srgbClr val="DC3C4D"/>
                  </a:solidFill>
                  <a:latin typeface="League Spartan Bold"/>
                </a:rPr>
                <a:t>Vi aspettiamo!</a:t>
              </a:r>
            </a:p>
          </p:txBody>
        </p:sp>
        <p:sp>
          <p:nvSpPr>
            <p:cNvPr id="4" name="TextBox 4"/>
            <p:cNvSpPr txBox="1"/>
            <p:nvPr/>
          </p:nvSpPr>
          <p:spPr>
            <a:xfrm>
              <a:off x="31333" y="2616265"/>
              <a:ext cx="16918877" cy="672888"/>
            </a:xfrm>
            <a:prstGeom prst="rect">
              <a:avLst/>
            </a:prstGeom>
          </p:spPr>
          <p:txBody>
            <a:bodyPr lIns="0" tIns="0" rIns="0" bIns="0" rtlCol="0" anchor="t">
              <a:spAutoFit/>
            </a:bodyPr>
            <a:lstStyle/>
            <a:p>
              <a:pPr algn="ctr">
                <a:lnSpc>
                  <a:spcPts val="4160"/>
                </a:lnSpc>
              </a:pPr>
              <a:endParaRPr/>
            </a:p>
          </p:txBody>
        </p:sp>
      </p:grpSp>
      <p:sp>
        <p:nvSpPr>
          <p:cNvPr id="5" name="TextBox 5"/>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DC3C4D"/>
                </a:solidFill>
                <a:latin typeface="Glacial Indifference Bold"/>
              </a:rPr>
              <a:t>MATHUP</a:t>
            </a:r>
          </a:p>
        </p:txBody>
      </p:sp>
      <p:sp>
        <p:nvSpPr>
          <p:cNvPr id="6" name="TextBox 6"/>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DC3C4D"/>
                </a:solidFill>
                <a:latin typeface="Glacial Indifference"/>
              </a:rPr>
              <a:t>I NUOVI CORSI 2020/2021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sp>
        <p:nvSpPr>
          <p:cNvPr id="2" name="TextBox 2"/>
          <p:cNvSpPr txBox="1"/>
          <p:nvPr/>
        </p:nvSpPr>
        <p:spPr>
          <a:xfrm>
            <a:off x="1028700" y="424689"/>
            <a:ext cx="4216412" cy="238885"/>
          </a:xfrm>
          <a:prstGeom prst="rect">
            <a:avLst/>
          </a:prstGeom>
        </p:spPr>
        <p:txBody>
          <a:bodyPr lIns="0" tIns="0" rIns="0" bIns="0" rtlCol="0" anchor="t">
            <a:spAutoFit/>
          </a:bodyPr>
          <a:lstStyle/>
          <a:p>
            <a:pPr>
              <a:lnSpc>
                <a:spcPts val="1960"/>
              </a:lnSpc>
            </a:pPr>
            <a:r>
              <a:rPr lang="en-US" sz="1400" spc="210">
                <a:solidFill>
                  <a:srgbClr val="202020"/>
                </a:solidFill>
                <a:latin typeface="Glacial Indifference Bold"/>
              </a:rPr>
              <a:t>MATHUP</a:t>
            </a:r>
          </a:p>
        </p:txBody>
      </p:sp>
      <p:sp>
        <p:nvSpPr>
          <p:cNvPr id="3" name="TextBox 3"/>
          <p:cNvSpPr txBox="1"/>
          <p:nvPr/>
        </p:nvSpPr>
        <p:spPr>
          <a:xfrm>
            <a:off x="13042888" y="424689"/>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202020"/>
                </a:solidFill>
                <a:latin typeface="Glacial Indifference"/>
              </a:rPr>
              <a:t>I NUOVI CORSI 2020/2021</a:t>
            </a:r>
          </a:p>
        </p:txBody>
      </p:sp>
      <p:grpSp>
        <p:nvGrpSpPr>
          <p:cNvPr id="4" name="Group 4"/>
          <p:cNvGrpSpPr/>
          <p:nvPr/>
        </p:nvGrpSpPr>
        <p:grpSpPr>
          <a:xfrm>
            <a:off x="1121655" y="1028700"/>
            <a:ext cx="7172765" cy="9479443"/>
            <a:chOff x="0" y="0"/>
            <a:chExt cx="9563687" cy="12639257"/>
          </a:xfrm>
        </p:grpSpPr>
        <p:sp>
          <p:nvSpPr>
            <p:cNvPr id="5" name="TextBox 5"/>
            <p:cNvSpPr txBox="1"/>
            <p:nvPr/>
          </p:nvSpPr>
          <p:spPr>
            <a:xfrm>
              <a:off x="0" y="12226243"/>
              <a:ext cx="7623367" cy="413014"/>
            </a:xfrm>
            <a:prstGeom prst="rect">
              <a:avLst/>
            </a:prstGeom>
          </p:spPr>
          <p:txBody>
            <a:bodyPr lIns="0" tIns="0" rIns="0" bIns="0" rtlCol="0" anchor="t">
              <a:spAutoFit/>
            </a:bodyPr>
            <a:lstStyle/>
            <a:p>
              <a:pPr>
                <a:lnSpc>
                  <a:spcPts val="2598"/>
                </a:lnSpc>
              </a:pPr>
              <a:endParaRPr/>
            </a:p>
          </p:txBody>
        </p:sp>
        <p:sp>
          <p:nvSpPr>
            <p:cNvPr id="6" name="TextBox 6"/>
            <p:cNvSpPr txBox="1"/>
            <p:nvPr/>
          </p:nvSpPr>
          <p:spPr>
            <a:xfrm>
              <a:off x="0" y="47625"/>
              <a:ext cx="9563687" cy="3179932"/>
            </a:xfrm>
            <a:prstGeom prst="rect">
              <a:avLst/>
            </a:prstGeom>
          </p:spPr>
          <p:txBody>
            <a:bodyPr lIns="0" tIns="0" rIns="0" bIns="0" rtlCol="0" anchor="t">
              <a:spAutoFit/>
            </a:bodyPr>
            <a:lstStyle/>
            <a:p>
              <a:pPr>
                <a:lnSpc>
                  <a:spcPts val="6222"/>
                </a:lnSpc>
              </a:pPr>
              <a:r>
                <a:rPr lang="en-US" sz="5656">
                  <a:solidFill>
                    <a:srgbClr val="202020"/>
                  </a:solidFill>
                  <a:latin typeface="League Spartan Bold"/>
                </a:rPr>
                <a:t>Insegnando si impara</a:t>
              </a:r>
            </a:p>
            <a:p>
              <a:pPr>
                <a:lnSpc>
                  <a:spcPts val="6222"/>
                </a:lnSpc>
              </a:pPr>
              <a:endParaRPr lang="en-US" sz="5656">
                <a:solidFill>
                  <a:srgbClr val="202020"/>
                </a:solidFill>
                <a:latin typeface="League Spartan Bold"/>
              </a:endParaRPr>
            </a:p>
          </p:txBody>
        </p:sp>
        <p:sp>
          <p:nvSpPr>
            <p:cNvPr id="7" name="TextBox 7"/>
            <p:cNvSpPr txBox="1"/>
            <p:nvPr/>
          </p:nvSpPr>
          <p:spPr>
            <a:xfrm>
              <a:off x="0" y="3401132"/>
              <a:ext cx="8602642" cy="8006546"/>
            </a:xfrm>
            <a:prstGeom prst="rect">
              <a:avLst/>
            </a:prstGeom>
          </p:spPr>
          <p:txBody>
            <a:bodyPr lIns="0" tIns="0" rIns="0" bIns="0" rtlCol="0" anchor="t">
              <a:spAutoFit/>
            </a:bodyPr>
            <a:lstStyle/>
            <a:p>
              <a:pPr marL="610640" lvl="1" indent="-305320">
                <a:lnSpc>
                  <a:spcPts val="3676"/>
                </a:lnSpc>
                <a:buFont typeface="Arial"/>
                <a:buChar char="•"/>
              </a:pPr>
              <a:r>
                <a:rPr lang="en-US" sz="2828">
                  <a:solidFill>
                    <a:srgbClr val="202020"/>
                  </a:solidFill>
                  <a:latin typeface="Glacial Indifference"/>
                </a:rPr>
                <a:t>I corsi MathUp sono corsi di formazione e aggiornamento per gli insegnanti di matematica di ogni ordine di scuola. </a:t>
              </a:r>
            </a:p>
            <a:p>
              <a:pPr marL="610640" lvl="1" indent="-305320">
                <a:lnSpc>
                  <a:spcPts val="3676"/>
                </a:lnSpc>
                <a:buFont typeface="Arial"/>
                <a:buChar char="•"/>
              </a:pPr>
              <a:r>
                <a:rPr lang="en-US" sz="2828">
                  <a:solidFill>
                    <a:srgbClr val="202020"/>
                  </a:solidFill>
                  <a:latin typeface="Glacial Indifference"/>
                </a:rPr>
                <a:t>Sono corsi dove si parla di matematica, quella che si insegna in classe, con qualche curiosità e "incursione" nei suoi dintorni. </a:t>
              </a:r>
            </a:p>
            <a:p>
              <a:pPr marL="610640" lvl="1" indent="-305320">
                <a:lnSpc>
                  <a:spcPts val="3676"/>
                </a:lnSpc>
                <a:buFont typeface="Arial"/>
                <a:buChar char="•"/>
              </a:pPr>
              <a:r>
                <a:rPr lang="en-US" sz="2828">
                  <a:solidFill>
                    <a:srgbClr val="202020"/>
                  </a:solidFill>
                  <a:latin typeface="Glacial Indifference"/>
                </a:rPr>
                <a:t>Corsi dove si affrontano anche questioni pedagogiche correlate però agli argomenti matematici su cui si sta lavorando. </a:t>
              </a:r>
            </a:p>
            <a:p>
              <a:pPr>
                <a:lnSpc>
                  <a:spcPts val="3676"/>
                </a:lnSpc>
              </a:pPr>
              <a:endParaRPr lang="en-US" sz="2828">
                <a:solidFill>
                  <a:srgbClr val="202020"/>
                </a:solidFill>
                <a:latin typeface="Glacial Indifference"/>
              </a:endParaRPr>
            </a:p>
          </p:txBody>
        </p:sp>
      </p:grpSp>
      <p:pic>
        <p:nvPicPr>
          <p:cNvPr id="8" name="Picture 8"/>
          <p:cNvPicPr>
            <a:picLocks noChangeAspect="1"/>
          </p:cNvPicPr>
          <p:nvPr/>
        </p:nvPicPr>
        <p:blipFill>
          <a:blip r:embed="rId2">
            <a:alphaModFix amt="9999"/>
          </a:blip>
          <a:srcRect/>
          <a:stretch>
            <a:fillRect/>
          </a:stretch>
        </p:blipFill>
        <p:spPr>
          <a:xfrm>
            <a:off x="10684492" y="2338480"/>
            <a:ext cx="5934570" cy="5934570"/>
          </a:xfrm>
          <a:prstGeom prst="rect">
            <a:avLst/>
          </a:prstGeom>
        </p:spPr>
      </p:pic>
      <p:sp>
        <p:nvSpPr>
          <p:cNvPr id="9" name="AutoShape 9"/>
          <p:cNvSpPr/>
          <p:nvPr/>
        </p:nvSpPr>
        <p:spPr>
          <a:xfrm rot="830211">
            <a:off x="11402011" y="6340860"/>
            <a:ext cx="3204147" cy="697875"/>
          </a:xfrm>
          <a:prstGeom prst="rect">
            <a:avLst/>
          </a:prstGeom>
          <a:solidFill>
            <a:srgbClr val="FDBE14"/>
          </a:solidFill>
        </p:spPr>
      </p:sp>
      <p:pic>
        <p:nvPicPr>
          <p:cNvPr id="10" name="Picture 10"/>
          <p:cNvPicPr>
            <a:picLocks noChangeAspect="1"/>
          </p:cNvPicPr>
          <p:nvPr/>
        </p:nvPicPr>
        <p:blipFill>
          <a:blip r:embed="rId3"/>
          <a:srcRect/>
          <a:stretch>
            <a:fillRect/>
          </a:stretch>
        </p:blipFill>
        <p:spPr>
          <a:xfrm>
            <a:off x="13651777" y="3030788"/>
            <a:ext cx="2274977" cy="2274977"/>
          </a:xfrm>
          <a:prstGeom prst="rect">
            <a:avLst/>
          </a:prstGeom>
        </p:spPr>
      </p:pic>
      <p:pic>
        <p:nvPicPr>
          <p:cNvPr id="11" name="Picture 11"/>
          <p:cNvPicPr>
            <a:picLocks noChangeAspect="1"/>
          </p:cNvPicPr>
          <p:nvPr/>
        </p:nvPicPr>
        <p:blipFill>
          <a:blip r:embed="rId4"/>
          <a:srcRect/>
          <a:stretch>
            <a:fillRect/>
          </a:stretch>
        </p:blipFill>
        <p:spPr>
          <a:xfrm>
            <a:off x="13751243" y="5716283"/>
            <a:ext cx="2175510" cy="2175510"/>
          </a:xfrm>
          <a:prstGeom prst="rect">
            <a:avLst/>
          </a:prstGeom>
        </p:spPr>
      </p:pic>
      <p:pic>
        <p:nvPicPr>
          <p:cNvPr id="12" name="Picture 12"/>
          <p:cNvPicPr>
            <a:picLocks noChangeAspect="1"/>
          </p:cNvPicPr>
          <p:nvPr/>
        </p:nvPicPr>
        <p:blipFill>
          <a:blip r:embed="rId5"/>
          <a:srcRect/>
          <a:stretch>
            <a:fillRect/>
          </a:stretch>
        </p:blipFill>
        <p:spPr>
          <a:xfrm rot="9230265">
            <a:off x="9890152" y="3618919"/>
            <a:ext cx="3018464" cy="150923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C3C4D"/>
        </a:solidFill>
        <a:effectLst/>
      </p:bgPr>
    </p:bg>
    <p:spTree>
      <p:nvGrpSpPr>
        <p:cNvPr id="1" name=""/>
        <p:cNvGrpSpPr/>
        <p:nvPr/>
      </p:nvGrpSpPr>
      <p:grpSpPr>
        <a:xfrm>
          <a:off x="0" y="0"/>
          <a:ext cx="0" cy="0"/>
          <a:chOff x="0" y="0"/>
          <a:chExt cx="0" cy="0"/>
        </a:xfrm>
      </p:grpSpPr>
      <p:grpSp>
        <p:nvGrpSpPr>
          <p:cNvPr id="2" name="Group 2"/>
          <p:cNvGrpSpPr/>
          <p:nvPr/>
        </p:nvGrpSpPr>
        <p:grpSpPr>
          <a:xfrm rot="-5383136">
            <a:off x="7723931" y="6093305"/>
            <a:ext cx="2840137" cy="451612"/>
            <a:chOff x="0" y="0"/>
            <a:chExt cx="3594100" cy="571500"/>
          </a:xfrm>
        </p:grpSpPr>
        <p:sp>
          <p:nvSpPr>
            <p:cNvPr id="3" name="Freeform 3"/>
            <p:cNvSpPr/>
            <p:nvPr/>
          </p:nvSpPr>
          <p:spPr>
            <a:xfrm>
              <a:off x="0" y="255270"/>
              <a:ext cx="3594100" cy="69850"/>
            </a:xfrm>
            <a:custGeom>
              <a:avLst/>
              <a:gdLst/>
              <a:ahLst/>
              <a:cxnLst/>
              <a:rect l="l" t="t" r="r" b="b"/>
              <a:pathLst>
                <a:path w="3594100" h="69850">
                  <a:moveTo>
                    <a:pt x="3303270" y="0"/>
                  </a:moveTo>
                  <a:lnTo>
                    <a:pt x="0" y="0"/>
                  </a:lnTo>
                  <a:lnTo>
                    <a:pt x="0" y="69850"/>
                  </a:lnTo>
                  <a:lnTo>
                    <a:pt x="3594100" y="69850"/>
                  </a:lnTo>
                  <a:lnTo>
                    <a:pt x="3594100" y="0"/>
                  </a:lnTo>
                  <a:close/>
                </a:path>
              </a:pathLst>
            </a:custGeom>
            <a:solidFill>
              <a:srgbClr val="F5F5EF"/>
            </a:solidFill>
          </p:spPr>
        </p:sp>
      </p:grpSp>
      <p:sp>
        <p:nvSpPr>
          <p:cNvPr id="4" name="TextBox 4"/>
          <p:cNvSpPr txBox="1"/>
          <p:nvPr/>
        </p:nvSpPr>
        <p:spPr>
          <a:xfrm>
            <a:off x="2095555" y="4850326"/>
            <a:ext cx="6161738" cy="4080510"/>
          </a:xfrm>
          <a:prstGeom prst="rect">
            <a:avLst/>
          </a:prstGeom>
        </p:spPr>
        <p:txBody>
          <a:bodyPr lIns="0" tIns="0" rIns="0" bIns="0" rtlCol="0" anchor="t">
            <a:spAutoFit/>
          </a:bodyPr>
          <a:lstStyle/>
          <a:p>
            <a:pPr>
              <a:lnSpc>
                <a:spcPts val="2940"/>
              </a:lnSpc>
            </a:pPr>
            <a:r>
              <a:rPr lang="en-US" sz="2100" spc="42">
                <a:solidFill>
                  <a:srgbClr val="F5F5EF"/>
                </a:solidFill>
                <a:latin typeface="Glacial Indifference"/>
              </a:rPr>
              <a:t>I corsi MathUp sono stati ideati da </a:t>
            </a:r>
            <a:r>
              <a:rPr lang="en-US" sz="2100" spc="42">
                <a:solidFill>
                  <a:srgbClr val="F5F5EF"/>
                </a:solidFill>
                <a:latin typeface="Glacial Indifference Italics"/>
              </a:rPr>
              <a:t>mateinitaly</a:t>
            </a:r>
            <a:r>
              <a:rPr lang="en-US" sz="2100" spc="42">
                <a:solidFill>
                  <a:srgbClr val="F5F5EF"/>
                </a:solidFill>
                <a:latin typeface="Glacial Indifference"/>
              </a:rPr>
              <a:t>, un'associazione costituita da docenti universitari già impegnati con un'esperienza ventennale nel </a:t>
            </a:r>
            <a:r>
              <a:rPr lang="en-US" sz="2100" spc="42">
                <a:solidFill>
                  <a:srgbClr val="F5F5EF"/>
                </a:solidFill>
                <a:latin typeface="Glacial Indifference Italics"/>
              </a:rPr>
              <a:t>Centro "matematita" </a:t>
            </a:r>
            <a:r>
              <a:rPr lang="en-US" sz="2100" spc="42">
                <a:solidFill>
                  <a:srgbClr val="F5F5EF"/>
                </a:solidFill>
                <a:latin typeface="Glacial Indifference"/>
              </a:rPr>
              <a:t>dell'Università degli Studi di Milano e nel Centro PRISTEM dell'Università Bocconi di Milano. L’associazione è stata creata nel 2013 con lo scopo di realizzare la mostra MaTeinItaly (svoltasi alla Triennale di Milano dal settembre al novembre dell'anno successivo e poi nuovamente allestita - dal febbraio al giugno 2016 - al MUSE - Museo delle Scienze di Trento).</a:t>
            </a:r>
          </a:p>
        </p:txBody>
      </p:sp>
      <p:sp>
        <p:nvSpPr>
          <p:cNvPr id="5" name="TextBox 5"/>
          <p:cNvSpPr txBox="1"/>
          <p:nvPr/>
        </p:nvSpPr>
        <p:spPr>
          <a:xfrm>
            <a:off x="9869064" y="4850326"/>
            <a:ext cx="6161738" cy="2594610"/>
          </a:xfrm>
          <a:prstGeom prst="rect">
            <a:avLst/>
          </a:prstGeom>
        </p:spPr>
        <p:txBody>
          <a:bodyPr lIns="0" tIns="0" rIns="0" bIns="0" rtlCol="0" anchor="t">
            <a:spAutoFit/>
          </a:bodyPr>
          <a:lstStyle/>
          <a:p>
            <a:pPr>
              <a:lnSpc>
                <a:spcPts val="2940"/>
              </a:lnSpc>
            </a:pPr>
            <a:r>
              <a:rPr lang="en-US" sz="2100" spc="42">
                <a:solidFill>
                  <a:srgbClr val="F5F5EF"/>
                </a:solidFill>
                <a:latin typeface="Glacial Indifference"/>
              </a:rPr>
              <a:t>Dall'ottobre 2018, mateinitaly cura la pubblicazione del mensile di divulgazione scientifica PRISMA, mentre, da subito, la gestione operativa del progetto MathUp è stata affidata alla società mateinitaly srl, ente accreditato presso il Ministero dell'Istruzione, dell'Università e della Ricerca (MIUR).</a:t>
            </a:r>
          </a:p>
        </p:txBody>
      </p:sp>
      <p:sp>
        <p:nvSpPr>
          <p:cNvPr id="6" name="TextBox 6"/>
          <p:cNvSpPr txBox="1"/>
          <p:nvPr/>
        </p:nvSpPr>
        <p:spPr>
          <a:xfrm>
            <a:off x="2095555" y="3076985"/>
            <a:ext cx="14096891" cy="909955"/>
          </a:xfrm>
          <a:prstGeom prst="rect">
            <a:avLst/>
          </a:prstGeom>
        </p:spPr>
        <p:txBody>
          <a:bodyPr lIns="0" tIns="0" rIns="0" bIns="0" rtlCol="0" anchor="t">
            <a:spAutoFit/>
          </a:bodyPr>
          <a:lstStyle/>
          <a:p>
            <a:pPr algn="ctr">
              <a:lnSpc>
                <a:spcPts val="7040"/>
              </a:lnSpc>
            </a:pPr>
            <a:r>
              <a:rPr lang="en-US" sz="6400">
                <a:solidFill>
                  <a:srgbClr val="F5F5EF"/>
                </a:solidFill>
                <a:latin typeface="League Spartan Bold"/>
              </a:rPr>
              <a:t>Chi li organizza?</a:t>
            </a:r>
          </a:p>
        </p:txBody>
      </p:sp>
      <p:sp>
        <p:nvSpPr>
          <p:cNvPr id="7" name="TextBox 7"/>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F5F5EF"/>
                </a:solidFill>
                <a:latin typeface="Glacial Indifference Bold"/>
              </a:rPr>
              <a:t>MATHUP</a:t>
            </a:r>
          </a:p>
        </p:txBody>
      </p:sp>
      <p:sp>
        <p:nvSpPr>
          <p:cNvPr id="8" name="TextBox 8"/>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F5F5EF"/>
                </a:solidFill>
                <a:latin typeface="Glacial Indifference"/>
              </a:rPr>
              <a:t>I NUOVI CORSI 2020/2021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grpSp>
        <p:nvGrpSpPr>
          <p:cNvPr id="2" name="Group 2"/>
          <p:cNvGrpSpPr/>
          <p:nvPr/>
        </p:nvGrpSpPr>
        <p:grpSpPr>
          <a:xfrm>
            <a:off x="559237" y="3395015"/>
            <a:ext cx="5155338" cy="5070014"/>
            <a:chOff x="0" y="0"/>
            <a:chExt cx="6873783" cy="6760019"/>
          </a:xfrm>
        </p:grpSpPr>
        <p:sp>
          <p:nvSpPr>
            <p:cNvPr id="3" name="TextBox 3"/>
            <p:cNvSpPr txBox="1"/>
            <p:nvPr/>
          </p:nvSpPr>
          <p:spPr>
            <a:xfrm>
              <a:off x="0" y="38100"/>
              <a:ext cx="6873783" cy="481753"/>
            </a:xfrm>
            <a:prstGeom prst="rect">
              <a:avLst/>
            </a:prstGeom>
          </p:spPr>
          <p:txBody>
            <a:bodyPr lIns="0" tIns="0" rIns="0" bIns="0" rtlCol="0" anchor="t">
              <a:spAutoFit/>
            </a:bodyPr>
            <a:lstStyle/>
            <a:p>
              <a:pPr algn="ctr">
                <a:lnSpc>
                  <a:spcPts val="2600"/>
                </a:lnSpc>
              </a:pPr>
              <a:r>
                <a:rPr lang="en-US" sz="2600">
                  <a:solidFill>
                    <a:srgbClr val="202020"/>
                  </a:solidFill>
                  <a:latin typeface="Glacial Indifference Bold"/>
                </a:rPr>
                <a:t>Scuola Primaria</a:t>
              </a:r>
            </a:p>
          </p:txBody>
        </p:sp>
        <p:sp>
          <p:nvSpPr>
            <p:cNvPr id="4" name="TextBox 4"/>
            <p:cNvSpPr txBox="1"/>
            <p:nvPr/>
          </p:nvSpPr>
          <p:spPr>
            <a:xfrm>
              <a:off x="0" y="839325"/>
              <a:ext cx="6873783" cy="5920694"/>
            </a:xfrm>
            <a:prstGeom prst="rect">
              <a:avLst/>
            </a:prstGeom>
          </p:spPr>
          <p:txBody>
            <a:bodyPr lIns="0" tIns="0" rIns="0" bIns="0" rtlCol="0" anchor="t">
              <a:spAutoFit/>
            </a:bodyPr>
            <a:lstStyle/>
            <a:p>
              <a:pPr marL="388620" lvl="1" indent="-194310">
                <a:lnSpc>
                  <a:spcPts val="2520"/>
                </a:lnSpc>
                <a:buFont typeface="Arial"/>
                <a:buChar char="•"/>
              </a:pPr>
              <a:r>
                <a:rPr lang="en-US" sz="1799" spc="35">
                  <a:solidFill>
                    <a:srgbClr val="202020"/>
                  </a:solidFill>
                  <a:latin typeface="Glacial Indifference"/>
                </a:rPr>
                <a:t>corso per la prima classe della scuola primaria</a:t>
              </a:r>
            </a:p>
            <a:p>
              <a:pPr marL="388620" lvl="1" indent="-194310">
                <a:lnSpc>
                  <a:spcPts val="2520"/>
                </a:lnSpc>
                <a:buFont typeface="Arial"/>
                <a:buChar char="•"/>
              </a:pPr>
              <a:r>
                <a:rPr lang="en-US" sz="1799" spc="35">
                  <a:solidFill>
                    <a:srgbClr val="202020"/>
                  </a:solidFill>
                  <a:latin typeface="Glacial Indifference"/>
                </a:rPr>
                <a:t> corso per la seconda classe della scuola primaria</a:t>
              </a:r>
            </a:p>
            <a:p>
              <a:pPr marL="388620" lvl="1" indent="-194310">
                <a:lnSpc>
                  <a:spcPts val="2520"/>
                </a:lnSpc>
                <a:buFont typeface="Arial"/>
                <a:buChar char="•"/>
              </a:pPr>
              <a:r>
                <a:rPr lang="en-US" sz="1799" spc="35">
                  <a:solidFill>
                    <a:srgbClr val="202020"/>
                  </a:solidFill>
                  <a:latin typeface="Glacial Indifference"/>
                </a:rPr>
                <a:t>corso per la terza classe ​della scuola primaria</a:t>
              </a:r>
            </a:p>
            <a:p>
              <a:pPr marL="388620" lvl="1" indent="-194310">
                <a:lnSpc>
                  <a:spcPts val="2520"/>
                </a:lnSpc>
                <a:buFont typeface="Arial"/>
                <a:buChar char="•"/>
              </a:pPr>
              <a:r>
                <a:rPr lang="en-US" sz="1799" spc="35">
                  <a:solidFill>
                    <a:srgbClr val="202020"/>
                  </a:solidFill>
                  <a:latin typeface="Glacial Indifference"/>
                </a:rPr>
                <a:t>corso per la quarta classe ​della scuola primaria</a:t>
              </a:r>
            </a:p>
            <a:p>
              <a:pPr marL="388620" lvl="1" indent="-194310">
                <a:lnSpc>
                  <a:spcPts val="2520"/>
                </a:lnSpc>
                <a:buFont typeface="Arial"/>
                <a:buChar char="•"/>
              </a:pPr>
              <a:r>
                <a:rPr lang="en-US" sz="1799" spc="35">
                  <a:solidFill>
                    <a:srgbClr val="202020"/>
                  </a:solidFill>
                  <a:latin typeface="Glacial Indifference"/>
                </a:rPr>
                <a:t>corso per la quinta classe ​della scuola primaria</a:t>
              </a:r>
            </a:p>
            <a:p>
              <a:pPr marL="388620" lvl="1" indent="-194310">
                <a:lnSpc>
                  <a:spcPts val="2520"/>
                </a:lnSpc>
                <a:buFont typeface="Arial"/>
                <a:buChar char="•"/>
              </a:pPr>
              <a:r>
                <a:rPr lang="en-US" sz="1799" spc="35">
                  <a:solidFill>
                    <a:srgbClr val="202020"/>
                  </a:solidFill>
                  <a:latin typeface="Glacial Indifference"/>
                </a:rPr>
                <a:t>corso "Noi la insegniamo così" per la scuola primaria (nuova edizione)</a:t>
              </a:r>
            </a:p>
            <a:p>
              <a:pPr marL="388620" lvl="1" indent="-194310">
                <a:lnSpc>
                  <a:spcPts val="2519"/>
                </a:lnSpc>
                <a:buFont typeface="Arial"/>
                <a:buChar char="•"/>
              </a:pPr>
              <a:r>
                <a:rPr lang="en-US" sz="1799" spc="35">
                  <a:solidFill>
                    <a:srgbClr val="202020"/>
                  </a:solidFill>
                  <a:latin typeface="Glacial Indifference"/>
                </a:rPr>
                <a:t>corso "I venerdì di MathUp": serie di webinar (come previsto anche nelle Linee guida del MIUR per l’anno 2020-21) (nuova edizione)</a:t>
              </a:r>
            </a:p>
          </p:txBody>
        </p:sp>
      </p:grpSp>
      <p:pic>
        <p:nvPicPr>
          <p:cNvPr id="5" name="Picture 5"/>
          <p:cNvPicPr>
            <a:picLocks noChangeAspect="1"/>
          </p:cNvPicPr>
          <p:nvPr/>
        </p:nvPicPr>
        <p:blipFill>
          <a:blip r:embed="rId2"/>
          <a:srcRect/>
          <a:stretch>
            <a:fillRect/>
          </a:stretch>
        </p:blipFill>
        <p:spPr>
          <a:xfrm>
            <a:off x="2390927" y="1928330"/>
            <a:ext cx="1491959" cy="1290545"/>
          </a:xfrm>
          <a:prstGeom prst="rect">
            <a:avLst/>
          </a:prstGeom>
        </p:spPr>
      </p:pic>
      <p:pic>
        <p:nvPicPr>
          <p:cNvPr id="6" name="Picture 6"/>
          <p:cNvPicPr>
            <a:picLocks noChangeAspect="1"/>
          </p:cNvPicPr>
          <p:nvPr/>
        </p:nvPicPr>
        <p:blipFill>
          <a:blip r:embed="rId3"/>
          <a:srcRect/>
          <a:stretch>
            <a:fillRect/>
          </a:stretch>
        </p:blipFill>
        <p:spPr>
          <a:xfrm>
            <a:off x="8481851" y="1928330"/>
            <a:ext cx="1324297" cy="1324297"/>
          </a:xfrm>
          <a:prstGeom prst="rect">
            <a:avLst/>
          </a:prstGeom>
        </p:spPr>
      </p:pic>
      <p:grpSp>
        <p:nvGrpSpPr>
          <p:cNvPr id="7" name="Group 7"/>
          <p:cNvGrpSpPr/>
          <p:nvPr/>
        </p:nvGrpSpPr>
        <p:grpSpPr>
          <a:xfrm>
            <a:off x="14256557" y="1928330"/>
            <a:ext cx="1324297" cy="1324297"/>
            <a:chOff x="0" y="0"/>
            <a:chExt cx="1913890" cy="1913890"/>
          </a:xfrm>
        </p:grpSpPr>
        <p:sp>
          <p:nvSpPr>
            <p:cNvPr id="8" name="Freeform 8"/>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DBE14"/>
            </a:solidFill>
          </p:spPr>
        </p:sp>
      </p:grpSp>
      <p:sp>
        <p:nvSpPr>
          <p:cNvPr id="9" name="TextBox 9"/>
          <p:cNvSpPr txBox="1"/>
          <p:nvPr/>
        </p:nvSpPr>
        <p:spPr>
          <a:xfrm>
            <a:off x="1876561" y="1018375"/>
            <a:ext cx="14534877" cy="909955"/>
          </a:xfrm>
          <a:prstGeom prst="rect">
            <a:avLst/>
          </a:prstGeom>
        </p:spPr>
        <p:txBody>
          <a:bodyPr lIns="0" tIns="0" rIns="0" bIns="0" rtlCol="0" anchor="t">
            <a:spAutoFit/>
          </a:bodyPr>
          <a:lstStyle/>
          <a:p>
            <a:pPr algn="ctr">
              <a:lnSpc>
                <a:spcPts val="7040"/>
              </a:lnSpc>
            </a:pPr>
            <a:r>
              <a:rPr lang="en-US" sz="6400">
                <a:solidFill>
                  <a:srgbClr val="202020"/>
                </a:solidFill>
                <a:latin typeface="League Spartan Bold"/>
              </a:rPr>
              <a:t>L'elenco dei corsi</a:t>
            </a:r>
          </a:p>
        </p:txBody>
      </p:sp>
      <p:sp>
        <p:nvSpPr>
          <p:cNvPr id="10" name="TextBox 10"/>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202020"/>
                </a:solidFill>
                <a:latin typeface="Glacial Indifference Bold"/>
              </a:rPr>
              <a:t>MATHUP </a:t>
            </a:r>
          </a:p>
        </p:txBody>
      </p:sp>
      <p:sp>
        <p:nvSpPr>
          <p:cNvPr id="11" name="TextBox 11"/>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202020"/>
                </a:solidFill>
                <a:latin typeface="Glacial Indifference"/>
              </a:rPr>
              <a:t>I NUOVI CORSI 2020/2021</a:t>
            </a:r>
          </a:p>
        </p:txBody>
      </p:sp>
      <p:grpSp>
        <p:nvGrpSpPr>
          <p:cNvPr id="12" name="Group 12"/>
          <p:cNvGrpSpPr/>
          <p:nvPr/>
        </p:nvGrpSpPr>
        <p:grpSpPr>
          <a:xfrm rot="5400000">
            <a:off x="11010418" y="2985652"/>
            <a:ext cx="2286000" cy="224900"/>
            <a:chOff x="0" y="0"/>
            <a:chExt cx="9194800" cy="812800"/>
          </a:xfrm>
        </p:grpSpPr>
        <p:sp>
          <p:nvSpPr>
            <p:cNvPr id="13" name="Freeform 13"/>
            <p:cNvSpPr/>
            <p:nvPr/>
          </p:nvSpPr>
          <p:spPr>
            <a:xfrm>
              <a:off x="455311" y="304800"/>
              <a:ext cx="7422649" cy="203200"/>
            </a:xfrm>
            <a:custGeom>
              <a:avLst/>
              <a:gdLst/>
              <a:ahLst/>
              <a:cxnLst/>
              <a:rect l="l" t="t" r="r" b="b"/>
              <a:pathLst>
                <a:path w="7422649" h="203200">
                  <a:moveTo>
                    <a:pt x="90520" y="0"/>
                  </a:moveTo>
                  <a:cubicBezTo>
                    <a:pt x="140306" y="0"/>
                    <a:pt x="181040" y="45720"/>
                    <a:pt x="181040" y="101600"/>
                  </a:cubicBezTo>
                  <a:cubicBezTo>
                    <a:pt x="181040" y="157480"/>
                    <a:pt x="140306" y="203200"/>
                    <a:pt x="90520" y="203200"/>
                  </a:cubicBezTo>
                  <a:cubicBezTo>
                    <a:pt x="40734" y="203200"/>
                    <a:pt x="0" y="157480"/>
                    <a:pt x="0" y="101600"/>
                  </a:cubicBezTo>
                  <a:cubicBezTo>
                    <a:pt x="0" y="45720"/>
                    <a:pt x="40734" y="0"/>
                    <a:pt x="90520" y="0"/>
                  </a:cubicBezTo>
                  <a:close/>
                  <a:moveTo>
                    <a:pt x="452600" y="0"/>
                  </a:moveTo>
                  <a:cubicBezTo>
                    <a:pt x="502386" y="0"/>
                    <a:pt x="543120" y="45720"/>
                    <a:pt x="543120" y="101600"/>
                  </a:cubicBezTo>
                  <a:cubicBezTo>
                    <a:pt x="543120" y="157480"/>
                    <a:pt x="502386" y="203200"/>
                    <a:pt x="452600" y="203200"/>
                  </a:cubicBezTo>
                  <a:cubicBezTo>
                    <a:pt x="402814" y="203200"/>
                    <a:pt x="362080" y="157480"/>
                    <a:pt x="362080" y="101600"/>
                  </a:cubicBezTo>
                  <a:cubicBezTo>
                    <a:pt x="362080" y="45720"/>
                    <a:pt x="402814" y="0"/>
                    <a:pt x="452600" y="0"/>
                  </a:cubicBezTo>
                  <a:close/>
                  <a:moveTo>
                    <a:pt x="814681" y="0"/>
                  </a:moveTo>
                  <a:cubicBezTo>
                    <a:pt x="864467" y="0"/>
                    <a:pt x="905201" y="45720"/>
                    <a:pt x="905201" y="101600"/>
                  </a:cubicBezTo>
                  <a:cubicBezTo>
                    <a:pt x="905201" y="157480"/>
                    <a:pt x="864467" y="203200"/>
                    <a:pt x="814681" y="203200"/>
                  </a:cubicBezTo>
                  <a:cubicBezTo>
                    <a:pt x="764895" y="203200"/>
                    <a:pt x="724161" y="157480"/>
                    <a:pt x="724161" y="101600"/>
                  </a:cubicBezTo>
                  <a:cubicBezTo>
                    <a:pt x="724161" y="45720"/>
                    <a:pt x="764894" y="0"/>
                    <a:pt x="814681" y="0"/>
                  </a:cubicBezTo>
                  <a:close/>
                  <a:moveTo>
                    <a:pt x="1176761" y="0"/>
                  </a:moveTo>
                  <a:cubicBezTo>
                    <a:pt x="1226547" y="0"/>
                    <a:pt x="1267281" y="45720"/>
                    <a:pt x="1267281" y="101600"/>
                  </a:cubicBezTo>
                  <a:cubicBezTo>
                    <a:pt x="1267281" y="157480"/>
                    <a:pt x="1226547" y="203200"/>
                    <a:pt x="1176761" y="203200"/>
                  </a:cubicBezTo>
                  <a:cubicBezTo>
                    <a:pt x="1126975" y="203200"/>
                    <a:pt x="1086241" y="157480"/>
                    <a:pt x="1086241" y="101600"/>
                  </a:cubicBezTo>
                  <a:cubicBezTo>
                    <a:pt x="1086241" y="45720"/>
                    <a:pt x="1126975" y="0"/>
                    <a:pt x="1176761" y="0"/>
                  </a:cubicBezTo>
                  <a:close/>
                  <a:moveTo>
                    <a:pt x="1538842" y="0"/>
                  </a:moveTo>
                  <a:cubicBezTo>
                    <a:pt x="1588627" y="0"/>
                    <a:pt x="1629362" y="45720"/>
                    <a:pt x="1629362" y="101600"/>
                  </a:cubicBezTo>
                  <a:cubicBezTo>
                    <a:pt x="1629362" y="157480"/>
                    <a:pt x="1588627" y="203200"/>
                    <a:pt x="1538842" y="203200"/>
                  </a:cubicBezTo>
                  <a:cubicBezTo>
                    <a:pt x="1489055" y="203200"/>
                    <a:pt x="1448321" y="157480"/>
                    <a:pt x="1448321" y="101600"/>
                  </a:cubicBezTo>
                  <a:cubicBezTo>
                    <a:pt x="1448321" y="45720"/>
                    <a:pt x="1489055" y="0"/>
                    <a:pt x="1538842" y="0"/>
                  </a:cubicBezTo>
                  <a:close/>
                  <a:moveTo>
                    <a:pt x="1900922" y="0"/>
                  </a:moveTo>
                  <a:cubicBezTo>
                    <a:pt x="1950708" y="0"/>
                    <a:pt x="1991442" y="45720"/>
                    <a:pt x="1991442" y="101600"/>
                  </a:cubicBezTo>
                  <a:cubicBezTo>
                    <a:pt x="1991442" y="157480"/>
                    <a:pt x="1950708" y="203200"/>
                    <a:pt x="1900922" y="203200"/>
                  </a:cubicBezTo>
                  <a:cubicBezTo>
                    <a:pt x="1851136" y="203200"/>
                    <a:pt x="1810402" y="157480"/>
                    <a:pt x="1810402" y="101600"/>
                  </a:cubicBezTo>
                  <a:cubicBezTo>
                    <a:pt x="1810402" y="45720"/>
                    <a:pt x="1851136" y="0"/>
                    <a:pt x="1900922" y="0"/>
                  </a:cubicBezTo>
                  <a:close/>
                  <a:moveTo>
                    <a:pt x="2263002" y="0"/>
                  </a:moveTo>
                  <a:cubicBezTo>
                    <a:pt x="2312788" y="0"/>
                    <a:pt x="2353522" y="45720"/>
                    <a:pt x="2353522" y="101600"/>
                  </a:cubicBezTo>
                  <a:cubicBezTo>
                    <a:pt x="2353522" y="157480"/>
                    <a:pt x="2312788" y="203200"/>
                    <a:pt x="2263002" y="203200"/>
                  </a:cubicBezTo>
                  <a:cubicBezTo>
                    <a:pt x="2213216" y="203200"/>
                    <a:pt x="2172482" y="157480"/>
                    <a:pt x="2172482" y="101600"/>
                  </a:cubicBezTo>
                  <a:cubicBezTo>
                    <a:pt x="2172482" y="45720"/>
                    <a:pt x="2213216" y="0"/>
                    <a:pt x="2263002" y="0"/>
                  </a:cubicBezTo>
                  <a:close/>
                  <a:moveTo>
                    <a:pt x="2625083" y="0"/>
                  </a:moveTo>
                  <a:cubicBezTo>
                    <a:pt x="2674869" y="0"/>
                    <a:pt x="2715603" y="45720"/>
                    <a:pt x="2715603" y="101600"/>
                  </a:cubicBezTo>
                  <a:cubicBezTo>
                    <a:pt x="2715603" y="157480"/>
                    <a:pt x="2674869" y="203200"/>
                    <a:pt x="2625083" y="203200"/>
                  </a:cubicBezTo>
                  <a:cubicBezTo>
                    <a:pt x="2575297" y="203200"/>
                    <a:pt x="2534563" y="157480"/>
                    <a:pt x="2534563" y="101600"/>
                  </a:cubicBezTo>
                  <a:cubicBezTo>
                    <a:pt x="2534563" y="45720"/>
                    <a:pt x="2575297" y="0"/>
                    <a:pt x="2625083" y="0"/>
                  </a:cubicBezTo>
                  <a:close/>
                  <a:moveTo>
                    <a:pt x="2987163" y="0"/>
                  </a:moveTo>
                  <a:cubicBezTo>
                    <a:pt x="3036949" y="0"/>
                    <a:pt x="3077683" y="45720"/>
                    <a:pt x="3077683" y="101600"/>
                  </a:cubicBezTo>
                  <a:cubicBezTo>
                    <a:pt x="3077683" y="157480"/>
                    <a:pt x="3036949" y="203200"/>
                    <a:pt x="2987163" y="203200"/>
                  </a:cubicBezTo>
                  <a:cubicBezTo>
                    <a:pt x="2937377" y="203200"/>
                    <a:pt x="2896643" y="157480"/>
                    <a:pt x="2896643" y="101600"/>
                  </a:cubicBezTo>
                  <a:cubicBezTo>
                    <a:pt x="2896643" y="45720"/>
                    <a:pt x="2937377" y="0"/>
                    <a:pt x="2987163" y="0"/>
                  </a:cubicBezTo>
                  <a:close/>
                  <a:moveTo>
                    <a:pt x="3349244" y="0"/>
                  </a:moveTo>
                  <a:cubicBezTo>
                    <a:pt x="3399030" y="0"/>
                    <a:pt x="3439764" y="45720"/>
                    <a:pt x="3439764" y="101600"/>
                  </a:cubicBezTo>
                  <a:cubicBezTo>
                    <a:pt x="3439764" y="157480"/>
                    <a:pt x="3399030" y="203200"/>
                    <a:pt x="3349244" y="203200"/>
                  </a:cubicBezTo>
                  <a:cubicBezTo>
                    <a:pt x="3299457" y="203200"/>
                    <a:pt x="3258724" y="157480"/>
                    <a:pt x="3258724" y="101600"/>
                  </a:cubicBezTo>
                  <a:cubicBezTo>
                    <a:pt x="3258724" y="45720"/>
                    <a:pt x="3299457" y="0"/>
                    <a:pt x="3349244" y="0"/>
                  </a:cubicBezTo>
                  <a:close/>
                  <a:moveTo>
                    <a:pt x="3711324" y="0"/>
                  </a:moveTo>
                  <a:cubicBezTo>
                    <a:pt x="3761110" y="0"/>
                    <a:pt x="3801844" y="45720"/>
                    <a:pt x="3801844" y="101600"/>
                  </a:cubicBezTo>
                  <a:cubicBezTo>
                    <a:pt x="3801844" y="157480"/>
                    <a:pt x="3761110" y="203200"/>
                    <a:pt x="3711324" y="203200"/>
                  </a:cubicBezTo>
                  <a:cubicBezTo>
                    <a:pt x="3661538" y="203200"/>
                    <a:pt x="3620804" y="157480"/>
                    <a:pt x="3620804" y="101600"/>
                  </a:cubicBezTo>
                  <a:cubicBezTo>
                    <a:pt x="3620804" y="45720"/>
                    <a:pt x="3661538" y="0"/>
                    <a:pt x="3711324" y="0"/>
                  </a:cubicBezTo>
                  <a:close/>
                  <a:moveTo>
                    <a:pt x="4073404" y="0"/>
                  </a:moveTo>
                  <a:cubicBezTo>
                    <a:pt x="4123191" y="0"/>
                    <a:pt x="4163924" y="45720"/>
                    <a:pt x="4163924" y="101600"/>
                  </a:cubicBezTo>
                  <a:cubicBezTo>
                    <a:pt x="4163924" y="157480"/>
                    <a:pt x="4123191" y="203200"/>
                    <a:pt x="4073404" y="203200"/>
                  </a:cubicBezTo>
                  <a:cubicBezTo>
                    <a:pt x="4023618" y="203200"/>
                    <a:pt x="3982884" y="157480"/>
                    <a:pt x="3982884" y="101600"/>
                  </a:cubicBezTo>
                  <a:cubicBezTo>
                    <a:pt x="3982884" y="45720"/>
                    <a:pt x="4023618" y="0"/>
                    <a:pt x="4073404" y="0"/>
                  </a:cubicBezTo>
                  <a:close/>
                  <a:moveTo>
                    <a:pt x="4435485" y="0"/>
                  </a:moveTo>
                  <a:cubicBezTo>
                    <a:pt x="4485271" y="0"/>
                    <a:pt x="4526005" y="45720"/>
                    <a:pt x="4526005" y="101600"/>
                  </a:cubicBezTo>
                  <a:cubicBezTo>
                    <a:pt x="4526005" y="157480"/>
                    <a:pt x="4485271" y="203200"/>
                    <a:pt x="4435485" y="203200"/>
                  </a:cubicBezTo>
                  <a:cubicBezTo>
                    <a:pt x="4385699" y="203200"/>
                    <a:pt x="4344965" y="157480"/>
                    <a:pt x="4344965" y="101600"/>
                  </a:cubicBezTo>
                  <a:cubicBezTo>
                    <a:pt x="4344965" y="45720"/>
                    <a:pt x="4385699" y="0"/>
                    <a:pt x="4435485" y="0"/>
                  </a:cubicBezTo>
                  <a:close/>
                  <a:moveTo>
                    <a:pt x="4797565" y="0"/>
                  </a:moveTo>
                  <a:cubicBezTo>
                    <a:pt x="4847351" y="0"/>
                    <a:pt x="4888085" y="45720"/>
                    <a:pt x="4888085" y="101600"/>
                  </a:cubicBezTo>
                  <a:cubicBezTo>
                    <a:pt x="4888085" y="157480"/>
                    <a:pt x="4847351" y="203200"/>
                    <a:pt x="4797565" y="203200"/>
                  </a:cubicBezTo>
                  <a:cubicBezTo>
                    <a:pt x="4747779" y="203200"/>
                    <a:pt x="4707045" y="157480"/>
                    <a:pt x="4707045" y="101600"/>
                  </a:cubicBezTo>
                  <a:cubicBezTo>
                    <a:pt x="4707045" y="45720"/>
                    <a:pt x="4747780" y="0"/>
                    <a:pt x="4797565" y="0"/>
                  </a:cubicBezTo>
                  <a:close/>
                  <a:moveTo>
                    <a:pt x="5159646" y="0"/>
                  </a:moveTo>
                  <a:cubicBezTo>
                    <a:pt x="5209432" y="0"/>
                    <a:pt x="5250166" y="45720"/>
                    <a:pt x="5250166" y="101600"/>
                  </a:cubicBezTo>
                  <a:cubicBezTo>
                    <a:pt x="5250166" y="157480"/>
                    <a:pt x="5209432" y="203200"/>
                    <a:pt x="5159646" y="203200"/>
                  </a:cubicBezTo>
                  <a:cubicBezTo>
                    <a:pt x="5109860" y="203200"/>
                    <a:pt x="5069126" y="157480"/>
                    <a:pt x="5069126" y="101600"/>
                  </a:cubicBezTo>
                  <a:cubicBezTo>
                    <a:pt x="5069126" y="45720"/>
                    <a:pt x="5109860" y="0"/>
                    <a:pt x="5159646" y="0"/>
                  </a:cubicBezTo>
                  <a:close/>
                  <a:moveTo>
                    <a:pt x="5521726" y="0"/>
                  </a:moveTo>
                  <a:cubicBezTo>
                    <a:pt x="5571512" y="0"/>
                    <a:pt x="5612246" y="45720"/>
                    <a:pt x="5612246" y="101600"/>
                  </a:cubicBezTo>
                  <a:cubicBezTo>
                    <a:pt x="5612246" y="157480"/>
                    <a:pt x="5571512" y="203200"/>
                    <a:pt x="5521726" y="203200"/>
                  </a:cubicBezTo>
                  <a:cubicBezTo>
                    <a:pt x="5471940" y="203200"/>
                    <a:pt x="5431206" y="157480"/>
                    <a:pt x="5431206" y="101600"/>
                  </a:cubicBezTo>
                  <a:cubicBezTo>
                    <a:pt x="5431206" y="45720"/>
                    <a:pt x="5471940" y="0"/>
                    <a:pt x="5521726" y="0"/>
                  </a:cubicBezTo>
                  <a:close/>
                  <a:moveTo>
                    <a:pt x="5883807" y="0"/>
                  </a:moveTo>
                  <a:cubicBezTo>
                    <a:pt x="5933593" y="0"/>
                    <a:pt x="5974327" y="45720"/>
                    <a:pt x="5974327" y="101600"/>
                  </a:cubicBezTo>
                  <a:cubicBezTo>
                    <a:pt x="5974327" y="157480"/>
                    <a:pt x="5933593" y="203200"/>
                    <a:pt x="5883807" y="203200"/>
                  </a:cubicBezTo>
                  <a:cubicBezTo>
                    <a:pt x="5834021" y="203200"/>
                    <a:pt x="5793287" y="157480"/>
                    <a:pt x="5793287" y="101600"/>
                  </a:cubicBezTo>
                  <a:cubicBezTo>
                    <a:pt x="5793287" y="45720"/>
                    <a:pt x="5834020" y="0"/>
                    <a:pt x="5883807" y="0"/>
                  </a:cubicBezTo>
                  <a:close/>
                  <a:moveTo>
                    <a:pt x="6245887" y="0"/>
                  </a:moveTo>
                  <a:cubicBezTo>
                    <a:pt x="6295673" y="0"/>
                    <a:pt x="6336407" y="45720"/>
                    <a:pt x="6336407" y="101600"/>
                  </a:cubicBezTo>
                  <a:cubicBezTo>
                    <a:pt x="6336407" y="157480"/>
                    <a:pt x="6295673" y="203200"/>
                    <a:pt x="6245887" y="203200"/>
                  </a:cubicBezTo>
                  <a:cubicBezTo>
                    <a:pt x="6196101" y="203200"/>
                    <a:pt x="6155367" y="157480"/>
                    <a:pt x="6155367" y="101600"/>
                  </a:cubicBezTo>
                  <a:cubicBezTo>
                    <a:pt x="6155367" y="45720"/>
                    <a:pt x="6196101" y="0"/>
                    <a:pt x="6245887" y="0"/>
                  </a:cubicBezTo>
                  <a:close/>
                  <a:moveTo>
                    <a:pt x="6607967" y="0"/>
                  </a:moveTo>
                  <a:cubicBezTo>
                    <a:pt x="6657753" y="0"/>
                    <a:pt x="6698488" y="45720"/>
                    <a:pt x="6698488" y="101600"/>
                  </a:cubicBezTo>
                  <a:cubicBezTo>
                    <a:pt x="6698488" y="157480"/>
                    <a:pt x="6657753" y="203200"/>
                    <a:pt x="6607967" y="203200"/>
                  </a:cubicBezTo>
                  <a:cubicBezTo>
                    <a:pt x="6558182" y="203200"/>
                    <a:pt x="6517447" y="157480"/>
                    <a:pt x="6517447" y="101600"/>
                  </a:cubicBezTo>
                  <a:cubicBezTo>
                    <a:pt x="6517447" y="45720"/>
                    <a:pt x="6558181" y="0"/>
                    <a:pt x="6607967" y="0"/>
                  </a:cubicBezTo>
                  <a:close/>
                  <a:moveTo>
                    <a:pt x="6970048" y="0"/>
                  </a:moveTo>
                  <a:cubicBezTo>
                    <a:pt x="7019834" y="0"/>
                    <a:pt x="7060568" y="45720"/>
                    <a:pt x="7060568" y="101600"/>
                  </a:cubicBezTo>
                  <a:cubicBezTo>
                    <a:pt x="7060568" y="157480"/>
                    <a:pt x="7019834" y="203200"/>
                    <a:pt x="6970048" y="203200"/>
                  </a:cubicBezTo>
                  <a:cubicBezTo>
                    <a:pt x="6920262" y="203200"/>
                    <a:pt x="6879528" y="157480"/>
                    <a:pt x="6879528" y="101600"/>
                  </a:cubicBezTo>
                  <a:cubicBezTo>
                    <a:pt x="6879528" y="45720"/>
                    <a:pt x="6920261" y="0"/>
                    <a:pt x="6970048" y="0"/>
                  </a:cubicBezTo>
                  <a:close/>
                  <a:moveTo>
                    <a:pt x="7332128" y="0"/>
                  </a:moveTo>
                  <a:cubicBezTo>
                    <a:pt x="7381915" y="0"/>
                    <a:pt x="7422648" y="45720"/>
                    <a:pt x="7422648" y="101600"/>
                  </a:cubicBezTo>
                  <a:cubicBezTo>
                    <a:pt x="7422648" y="157480"/>
                    <a:pt x="7381915" y="203200"/>
                    <a:pt x="7332128" y="203200"/>
                  </a:cubicBezTo>
                  <a:cubicBezTo>
                    <a:pt x="7282342" y="203200"/>
                    <a:pt x="7241608" y="157480"/>
                    <a:pt x="7241608" y="101600"/>
                  </a:cubicBezTo>
                  <a:cubicBezTo>
                    <a:pt x="7241608" y="45720"/>
                    <a:pt x="7282342" y="0"/>
                    <a:pt x="7332128" y="0"/>
                  </a:cubicBezTo>
                  <a:close/>
                </a:path>
              </a:pathLst>
            </a:custGeom>
            <a:solidFill>
              <a:srgbClr val="202020"/>
            </a:solidFill>
          </p:spPr>
        </p:sp>
      </p:grpSp>
      <p:grpSp>
        <p:nvGrpSpPr>
          <p:cNvPr id="14" name="Group 14"/>
          <p:cNvGrpSpPr/>
          <p:nvPr/>
        </p:nvGrpSpPr>
        <p:grpSpPr>
          <a:xfrm rot="5400000">
            <a:off x="5053553" y="2958880"/>
            <a:ext cx="2286000" cy="224900"/>
            <a:chOff x="0" y="0"/>
            <a:chExt cx="9194800" cy="812800"/>
          </a:xfrm>
        </p:grpSpPr>
        <p:sp>
          <p:nvSpPr>
            <p:cNvPr id="15" name="Freeform 15"/>
            <p:cNvSpPr/>
            <p:nvPr/>
          </p:nvSpPr>
          <p:spPr>
            <a:xfrm>
              <a:off x="455311" y="304800"/>
              <a:ext cx="7422649" cy="203200"/>
            </a:xfrm>
            <a:custGeom>
              <a:avLst/>
              <a:gdLst/>
              <a:ahLst/>
              <a:cxnLst/>
              <a:rect l="l" t="t" r="r" b="b"/>
              <a:pathLst>
                <a:path w="7422649" h="203200">
                  <a:moveTo>
                    <a:pt x="90520" y="0"/>
                  </a:moveTo>
                  <a:cubicBezTo>
                    <a:pt x="140306" y="0"/>
                    <a:pt x="181040" y="45720"/>
                    <a:pt x="181040" y="101600"/>
                  </a:cubicBezTo>
                  <a:cubicBezTo>
                    <a:pt x="181040" y="157480"/>
                    <a:pt x="140306" y="203200"/>
                    <a:pt x="90520" y="203200"/>
                  </a:cubicBezTo>
                  <a:cubicBezTo>
                    <a:pt x="40734" y="203200"/>
                    <a:pt x="0" y="157480"/>
                    <a:pt x="0" y="101600"/>
                  </a:cubicBezTo>
                  <a:cubicBezTo>
                    <a:pt x="0" y="45720"/>
                    <a:pt x="40734" y="0"/>
                    <a:pt x="90520" y="0"/>
                  </a:cubicBezTo>
                  <a:close/>
                  <a:moveTo>
                    <a:pt x="452600" y="0"/>
                  </a:moveTo>
                  <a:cubicBezTo>
                    <a:pt x="502386" y="0"/>
                    <a:pt x="543120" y="45720"/>
                    <a:pt x="543120" y="101600"/>
                  </a:cubicBezTo>
                  <a:cubicBezTo>
                    <a:pt x="543120" y="157480"/>
                    <a:pt x="502386" y="203200"/>
                    <a:pt x="452600" y="203200"/>
                  </a:cubicBezTo>
                  <a:cubicBezTo>
                    <a:pt x="402814" y="203200"/>
                    <a:pt x="362080" y="157480"/>
                    <a:pt x="362080" y="101600"/>
                  </a:cubicBezTo>
                  <a:cubicBezTo>
                    <a:pt x="362080" y="45720"/>
                    <a:pt x="402814" y="0"/>
                    <a:pt x="452600" y="0"/>
                  </a:cubicBezTo>
                  <a:close/>
                  <a:moveTo>
                    <a:pt x="814681" y="0"/>
                  </a:moveTo>
                  <a:cubicBezTo>
                    <a:pt x="864467" y="0"/>
                    <a:pt x="905201" y="45720"/>
                    <a:pt x="905201" y="101600"/>
                  </a:cubicBezTo>
                  <a:cubicBezTo>
                    <a:pt x="905201" y="157480"/>
                    <a:pt x="864467" y="203200"/>
                    <a:pt x="814681" y="203200"/>
                  </a:cubicBezTo>
                  <a:cubicBezTo>
                    <a:pt x="764895" y="203200"/>
                    <a:pt x="724161" y="157480"/>
                    <a:pt x="724161" y="101600"/>
                  </a:cubicBezTo>
                  <a:cubicBezTo>
                    <a:pt x="724161" y="45720"/>
                    <a:pt x="764894" y="0"/>
                    <a:pt x="814681" y="0"/>
                  </a:cubicBezTo>
                  <a:close/>
                  <a:moveTo>
                    <a:pt x="1176761" y="0"/>
                  </a:moveTo>
                  <a:cubicBezTo>
                    <a:pt x="1226547" y="0"/>
                    <a:pt x="1267281" y="45720"/>
                    <a:pt x="1267281" y="101600"/>
                  </a:cubicBezTo>
                  <a:cubicBezTo>
                    <a:pt x="1267281" y="157480"/>
                    <a:pt x="1226547" y="203200"/>
                    <a:pt x="1176761" y="203200"/>
                  </a:cubicBezTo>
                  <a:cubicBezTo>
                    <a:pt x="1126975" y="203200"/>
                    <a:pt x="1086241" y="157480"/>
                    <a:pt x="1086241" y="101600"/>
                  </a:cubicBezTo>
                  <a:cubicBezTo>
                    <a:pt x="1086241" y="45720"/>
                    <a:pt x="1126975" y="0"/>
                    <a:pt x="1176761" y="0"/>
                  </a:cubicBezTo>
                  <a:close/>
                  <a:moveTo>
                    <a:pt x="1538842" y="0"/>
                  </a:moveTo>
                  <a:cubicBezTo>
                    <a:pt x="1588627" y="0"/>
                    <a:pt x="1629362" y="45720"/>
                    <a:pt x="1629362" y="101600"/>
                  </a:cubicBezTo>
                  <a:cubicBezTo>
                    <a:pt x="1629362" y="157480"/>
                    <a:pt x="1588627" y="203200"/>
                    <a:pt x="1538842" y="203200"/>
                  </a:cubicBezTo>
                  <a:cubicBezTo>
                    <a:pt x="1489055" y="203200"/>
                    <a:pt x="1448321" y="157480"/>
                    <a:pt x="1448321" y="101600"/>
                  </a:cubicBezTo>
                  <a:cubicBezTo>
                    <a:pt x="1448321" y="45720"/>
                    <a:pt x="1489055" y="0"/>
                    <a:pt x="1538842" y="0"/>
                  </a:cubicBezTo>
                  <a:close/>
                  <a:moveTo>
                    <a:pt x="1900922" y="0"/>
                  </a:moveTo>
                  <a:cubicBezTo>
                    <a:pt x="1950708" y="0"/>
                    <a:pt x="1991442" y="45720"/>
                    <a:pt x="1991442" y="101600"/>
                  </a:cubicBezTo>
                  <a:cubicBezTo>
                    <a:pt x="1991442" y="157480"/>
                    <a:pt x="1950708" y="203200"/>
                    <a:pt x="1900922" y="203200"/>
                  </a:cubicBezTo>
                  <a:cubicBezTo>
                    <a:pt x="1851136" y="203200"/>
                    <a:pt x="1810402" y="157480"/>
                    <a:pt x="1810402" y="101600"/>
                  </a:cubicBezTo>
                  <a:cubicBezTo>
                    <a:pt x="1810402" y="45720"/>
                    <a:pt x="1851136" y="0"/>
                    <a:pt x="1900922" y="0"/>
                  </a:cubicBezTo>
                  <a:close/>
                  <a:moveTo>
                    <a:pt x="2263002" y="0"/>
                  </a:moveTo>
                  <a:cubicBezTo>
                    <a:pt x="2312788" y="0"/>
                    <a:pt x="2353522" y="45720"/>
                    <a:pt x="2353522" y="101600"/>
                  </a:cubicBezTo>
                  <a:cubicBezTo>
                    <a:pt x="2353522" y="157480"/>
                    <a:pt x="2312788" y="203200"/>
                    <a:pt x="2263002" y="203200"/>
                  </a:cubicBezTo>
                  <a:cubicBezTo>
                    <a:pt x="2213216" y="203200"/>
                    <a:pt x="2172482" y="157480"/>
                    <a:pt x="2172482" y="101600"/>
                  </a:cubicBezTo>
                  <a:cubicBezTo>
                    <a:pt x="2172482" y="45720"/>
                    <a:pt x="2213216" y="0"/>
                    <a:pt x="2263002" y="0"/>
                  </a:cubicBezTo>
                  <a:close/>
                  <a:moveTo>
                    <a:pt x="2625083" y="0"/>
                  </a:moveTo>
                  <a:cubicBezTo>
                    <a:pt x="2674869" y="0"/>
                    <a:pt x="2715603" y="45720"/>
                    <a:pt x="2715603" y="101600"/>
                  </a:cubicBezTo>
                  <a:cubicBezTo>
                    <a:pt x="2715603" y="157480"/>
                    <a:pt x="2674869" y="203200"/>
                    <a:pt x="2625083" y="203200"/>
                  </a:cubicBezTo>
                  <a:cubicBezTo>
                    <a:pt x="2575297" y="203200"/>
                    <a:pt x="2534563" y="157480"/>
                    <a:pt x="2534563" y="101600"/>
                  </a:cubicBezTo>
                  <a:cubicBezTo>
                    <a:pt x="2534563" y="45720"/>
                    <a:pt x="2575297" y="0"/>
                    <a:pt x="2625083" y="0"/>
                  </a:cubicBezTo>
                  <a:close/>
                  <a:moveTo>
                    <a:pt x="2987163" y="0"/>
                  </a:moveTo>
                  <a:cubicBezTo>
                    <a:pt x="3036949" y="0"/>
                    <a:pt x="3077683" y="45720"/>
                    <a:pt x="3077683" y="101600"/>
                  </a:cubicBezTo>
                  <a:cubicBezTo>
                    <a:pt x="3077683" y="157480"/>
                    <a:pt x="3036949" y="203200"/>
                    <a:pt x="2987163" y="203200"/>
                  </a:cubicBezTo>
                  <a:cubicBezTo>
                    <a:pt x="2937377" y="203200"/>
                    <a:pt x="2896643" y="157480"/>
                    <a:pt x="2896643" y="101600"/>
                  </a:cubicBezTo>
                  <a:cubicBezTo>
                    <a:pt x="2896643" y="45720"/>
                    <a:pt x="2937377" y="0"/>
                    <a:pt x="2987163" y="0"/>
                  </a:cubicBezTo>
                  <a:close/>
                  <a:moveTo>
                    <a:pt x="3349244" y="0"/>
                  </a:moveTo>
                  <a:cubicBezTo>
                    <a:pt x="3399030" y="0"/>
                    <a:pt x="3439764" y="45720"/>
                    <a:pt x="3439764" y="101600"/>
                  </a:cubicBezTo>
                  <a:cubicBezTo>
                    <a:pt x="3439764" y="157480"/>
                    <a:pt x="3399030" y="203200"/>
                    <a:pt x="3349244" y="203200"/>
                  </a:cubicBezTo>
                  <a:cubicBezTo>
                    <a:pt x="3299457" y="203200"/>
                    <a:pt x="3258724" y="157480"/>
                    <a:pt x="3258724" y="101600"/>
                  </a:cubicBezTo>
                  <a:cubicBezTo>
                    <a:pt x="3258724" y="45720"/>
                    <a:pt x="3299457" y="0"/>
                    <a:pt x="3349244" y="0"/>
                  </a:cubicBezTo>
                  <a:close/>
                  <a:moveTo>
                    <a:pt x="3711324" y="0"/>
                  </a:moveTo>
                  <a:cubicBezTo>
                    <a:pt x="3761110" y="0"/>
                    <a:pt x="3801844" y="45720"/>
                    <a:pt x="3801844" y="101600"/>
                  </a:cubicBezTo>
                  <a:cubicBezTo>
                    <a:pt x="3801844" y="157480"/>
                    <a:pt x="3761110" y="203200"/>
                    <a:pt x="3711324" y="203200"/>
                  </a:cubicBezTo>
                  <a:cubicBezTo>
                    <a:pt x="3661538" y="203200"/>
                    <a:pt x="3620804" y="157480"/>
                    <a:pt x="3620804" y="101600"/>
                  </a:cubicBezTo>
                  <a:cubicBezTo>
                    <a:pt x="3620804" y="45720"/>
                    <a:pt x="3661538" y="0"/>
                    <a:pt x="3711324" y="0"/>
                  </a:cubicBezTo>
                  <a:close/>
                  <a:moveTo>
                    <a:pt x="4073404" y="0"/>
                  </a:moveTo>
                  <a:cubicBezTo>
                    <a:pt x="4123191" y="0"/>
                    <a:pt x="4163924" y="45720"/>
                    <a:pt x="4163924" y="101600"/>
                  </a:cubicBezTo>
                  <a:cubicBezTo>
                    <a:pt x="4163924" y="157480"/>
                    <a:pt x="4123191" y="203200"/>
                    <a:pt x="4073404" y="203200"/>
                  </a:cubicBezTo>
                  <a:cubicBezTo>
                    <a:pt x="4023618" y="203200"/>
                    <a:pt x="3982884" y="157480"/>
                    <a:pt x="3982884" y="101600"/>
                  </a:cubicBezTo>
                  <a:cubicBezTo>
                    <a:pt x="3982884" y="45720"/>
                    <a:pt x="4023618" y="0"/>
                    <a:pt x="4073404" y="0"/>
                  </a:cubicBezTo>
                  <a:close/>
                  <a:moveTo>
                    <a:pt x="4435485" y="0"/>
                  </a:moveTo>
                  <a:cubicBezTo>
                    <a:pt x="4485271" y="0"/>
                    <a:pt x="4526005" y="45720"/>
                    <a:pt x="4526005" y="101600"/>
                  </a:cubicBezTo>
                  <a:cubicBezTo>
                    <a:pt x="4526005" y="157480"/>
                    <a:pt x="4485271" y="203200"/>
                    <a:pt x="4435485" y="203200"/>
                  </a:cubicBezTo>
                  <a:cubicBezTo>
                    <a:pt x="4385699" y="203200"/>
                    <a:pt x="4344965" y="157480"/>
                    <a:pt x="4344965" y="101600"/>
                  </a:cubicBezTo>
                  <a:cubicBezTo>
                    <a:pt x="4344965" y="45720"/>
                    <a:pt x="4385699" y="0"/>
                    <a:pt x="4435485" y="0"/>
                  </a:cubicBezTo>
                  <a:close/>
                  <a:moveTo>
                    <a:pt x="4797565" y="0"/>
                  </a:moveTo>
                  <a:cubicBezTo>
                    <a:pt x="4847351" y="0"/>
                    <a:pt x="4888085" y="45720"/>
                    <a:pt x="4888085" y="101600"/>
                  </a:cubicBezTo>
                  <a:cubicBezTo>
                    <a:pt x="4888085" y="157480"/>
                    <a:pt x="4847351" y="203200"/>
                    <a:pt x="4797565" y="203200"/>
                  </a:cubicBezTo>
                  <a:cubicBezTo>
                    <a:pt x="4747779" y="203200"/>
                    <a:pt x="4707045" y="157480"/>
                    <a:pt x="4707045" y="101600"/>
                  </a:cubicBezTo>
                  <a:cubicBezTo>
                    <a:pt x="4707045" y="45720"/>
                    <a:pt x="4747780" y="0"/>
                    <a:pt x="4797565" y="0"/>
                  </a:cubicBezTo>
                  <a:close/>
                  <a:moveTo>
                    <a:pt x="5159646" y="0"/>
                  </a:moveTo>
                  <a:cubicBezTo>
                    <a:pt x="5209432" y="0"/>
                    <a:pt x="5250166" y="45720"/>
                    <a:pt x="5250166" y="101600"/>
                  </a:cubicBezTo>
                  <a:cubicBezTo>
                    <a:pt x="5250166" y="157480"/>
                    <a:pt x="5209432" y="203200"/>
                    <a:pt x="5159646" y="203200"/>
                  </a:cubicBezTo>
                  <a:cubicBezTo>
                    <a:pt x="5109860" y="203200"/>
                    <a:pt x="5069126" y="157480"/>
                    <a:pt x="5069126" y="101600"/>
                  </a:cubicBezTo>
                  <a:cubicBezTo>
                    <a:pt x="5069126" y="45720"/>
                    <a:pt x="5109860" y="0"/>
                    <a:pt x="5159646" y="0"/>
                  </a:cubicBezTo>
                  <a:close/>
                  <a:moveTo>
                    <a:pt x="5521726" y="0"/>
                  </a:moveTo>
                  <a:cubicBezTo>
                    <a:pt x="5571512" y="0"/>
                    <a:pt x="5612246" y="45720"/>
                    <a:pt x="5612246" y="101600"/>
                  </a:cubicBezTo>
                  <a:cubicBezTo>
                    <a:pt x="5612246" y="157480"/>
                    <a:pt x="5571512" y="203200"/>
                    <a:pt x="5521726" y="203200"/>
                  </a:cubicBezTo>
                  <a:cubicBezTo>
                    <a:pt x="5471940" y="203200"/>
                    <a:pt x="5431206" y="157480"/>
                    <a:pt x="5431206" y="101600"/>
                  </a:cubicBezTo>
                  <a:cubicBezTo>
                    <a:pt x="5431206" y="45720"/>
                    <a:pt x="5471940" y="0"/>
                    <a:pt x="5521726" y="0"/>
                  </a:cubicBezTo>
                  <a:close/>
                  <a:moveTo>
                    <a:pt x="5883807" y="0"/>
                  </a:moveTo>
                  <a:cubicBezTo>
                    <a:pt x="5933593" y="0"/>
                    <a:pt x="5974327" y="45720"/>
                    <a:pt x="5974327" y="101600"/>
                  </a:cubicBezTo>
                  <a:cubicBezTo>
                    <a:pt x="5974327" y="157480"/>
                    <a:pt x="5933593" y="203200"/>
                    <a:pt x="5883807" y="203200"/>
                  </a:cubicBezTo>
                  <a:cubicBezTo>
                    <a:pt x="5834021" y="203200"/>
                    <a:pt x="5793287" y="157480"/>
                    <a:pt x="5793287" y="101600"/>
                  </a:cubicBezTo>
                  <a:cubicBezTo>
                    <a:pt x="5793287" y="45720"/>
                    <a:pt x="5834020" y="0"/>
                    <a:pt x="5883807" y="0"/>
                  </a:cubicBezTo>
                  <a:close/>
                  <a:moveTo>
                    <a:pt x="6245887" y="0"/>
                  </a:moveTo>
                  <a:cubicBezTo>
                    <a:pt x="6295673" y="0"/>
                    <a:pt x="6336407" y="45720"/>
                    <a:pt x="6336407" y="101600"/>
                  </a:cubicBezTo>
                  <a:cubicBezTo>
                    <a:pt x="6336407" y="157480"/>
                    <a:pt x="6295673" y="203200"/>
                    <a:pt x="6245887" y="203200"/>
                  </a:cubicBezTo>
                  <a:cubicBezTo>
                    <a:pt x="6196101" y="203200"/>
                    <a:pt x="6155367" y="157480"/>
                    <a:pt x="6155367" y="101600"/>
                  </a:cubicBezTo>
                  <a:cubicBezTo>
                    <a:pt x="6155367" y="45720"/>
                    <a:pt x="6196101" y="0"/>
                    <a:pt x="6245887" y="0"/>
                  </a:cubicBezTo>
                  <a:close/>
                  <a:moveTo>
                    <a:pt x="6607967" y="0"/>
                  </a:moveTo>
                  <a:cubicBezTo>
                    <a:pt x="6657753" y="0"/>
                    <a:pt x="6698488" y="45720"/>
                    <a:pt x="6698488" y="101600"/>
                  </a:cubicBezTo>
                  <a:cubicBezTo>
                    <a:pt x="6698488" y="157480"/>
                    <a:pt x="6657753" y="203200"/>
                    <a:pt x="6607967" y="203200"/>
                  </a:cubicBezTo>
                  <a:cubicBezTo>
                    <a:pt x="6558182" y="203200"/>
                    <a:pt x="6517447" y="157480"/>
                    <a:pt x="6517447" y="101600"/>
                  </a:cubicBezTo>
                  <a:cubicBezTo>
                    <a:pt x="6517447" y="45720"/>
                    <a:pt x="6558181" y="0"/>
                    <a:pt x="6607967" y="0"/>
                  </a:cubicBezTo>
                  <a:close/>
                  <a:moveTo>
                    <a:pt x="6970048" y="0"/>
                  </a:moveTo>
                  <a:cubicBezTo>
                    <a:pt x="7019834" y="0"/>
                    <a:pt x="7060568" y="45720"/>
                    <a:pt x="7060568" y="101600"/>
                  </a:cubicBezTo>
                  <a:cubicBezTo>
                    <a:pt x="7060568" y="157480"/>
                    <a:pt x="7019834" y="203200"/>
                    <a:pt x="6970048" y="203200"/>
                  </a:cubicBezTo>
                  <a:cubicBezTo>
                    <a:pt x="6920262" y="203200"/>
                    <a:pt x="6879528" y="157480"/>
                    <a:pt x="6879528" y="101600"/>
                  </a:cubicBezTo>
                  <a:cubicBezTo>
                    <a:pt x="6879528" y="45720"/>
                    <a:pt x="6920261" y="0"/>
                    <a:pt x="6970048" y="0"/>
                  </a:cubicBezTo>
                  <a:close/>
                  <a:moveTo>
                    <a:pt x="7332128" y="0"/>
                  </a:moveTo>
                  <a:cubicBezTo>
                    <a:pt x="7381915" y="0"/>
                    <a:pt x="7422648" y="45720"/>
                    <a:pt x="7422648" y="101600"/>
                  </a:cubicBezTo>
                  <a:cubicBezTo>
                    <a:pt x="7422648" y="157480"/>
                    <a:pt x="7381915" y="203200"/>
                    <a:pt x="7332128" y="203200"/>
                  </a:cubicBezTo>
                  <a:cubicBezTo>
                    <a:pt x="7282342" y="203200"/>
                    <a:pt x="7241608" y="157480"/>
                    <a:pt x="7241608" y="101600"/>
                  </a:cubicBezTo>
                  <a:cubicBezTo>
                    <a:pt x="7241608" y="45720"/>
                    <a:pt x="7282342" y="0"/>
                    <a:pt x="7332128" y="0"/>
                  </a:cubicBezTo>
                  <a:close/>
                </a:path>
              </a:pathLst>
            </a:custGeom>
            <a:solidFill>
              <a:srgbClr val="202020"/>
            </a:solidFill>
          </p:spPr>
        </p:sp>
      </p:grpSp>
      <p:grpSp>
        <p:nvGrpSpPr>
          <p:cNvPr id="16" name="Group 16"/>
          <p:cNvGrpSpPr/>
          <p:nvPr/>
        </p:nvGrpSpPr>
        <p:grpSpPr>
          <a:xfrm>
            <a:off x="6531749" y="3395015"/>
            <a:ext cx="5224501" cy="4170004"/>
            <a:chOff x="0" y="0"/>
            <a:chExt cx="6966001" cy="5560005"/>
          </a:xfrm>
        </p:grpSpPr>
        <p:sp>
          <p:nvSpPr>
            <p:cNvPr id="17" name="TextBox 17"/>
            <p:cNvSpPr txBox="1"/>
            <p:nvPr/>
          </p:nvSpPr>
          <p:spPr>
            <a:xfrm>
              <a:off x="0" y="47625"/>
              <a:ext cx="6966001" cy="479203"/>
            </a:xfrm>
            <a:prstGeom prst="rect">
              <a:avLst/>
            </a:prstGeom>
          </p:spPr>
          <p:txBody>
            <a:bodyPr lIns="0" tIns="0" rIns="0" bIns="0" rtlCol="0" anchor="t">
              <a:spAutoFit/>
            </a:bodyPr>
            <a:lstStyle/>
            <a:p>
              <a:pPr algn="ctr">
                <a:lnSpc>
                  <a:spcPts val="2634"/>
                </a:lnSpc>
              </a:pPr>
              <a:r>
                <a:rPr lang="en-US" sz="2634">
                  <a:solidFill>
                    <a:srgbClr val="202020"/>
                  </a:solidFill>
                  <a:latin typeface="Glacial Indifference Bold"/>
                </a:rPr>
                <a:t>Scuola Secondaria di I° grado</a:t>
              </a:r>
            </a:p>
          </p:txBody>
        </p:sp>
        <p:sp>
          <p:nvSpPr>
            <p:cNvPr id="18" name="TextBox 18"/>
            <p:cNvSpPr txBox="1"/>
            <p:nvPr/>
          </p:nvSpPr>
          <p:spPr>
            <a:xfrm>
              <a:off x="0" y="851096"/>
              <a:ext cx="6966001" cy="4708909"/>
            </a:xfrm>
            <a:prstGeom prst="rect">
              <a:avLst/>
            </a:prstGeom>
          </p:spPr>
          <p:txBody>
            <a:bodyPr lIns="0" tIns="0" rIns="0" bIns="0" rtlCol="0" anchor="t">
              <a:spAutoFit/>
            </a:bodyPr>
            <a:lstStyle/>
            <a:p>
              <a:pPr marL="393834" lvl="1" indent="-196917">
                <a:lnSpc>
                  <a:spcPts val="2553"/>
                </a:lnSpc>
                <a:buFont typeface="Arial"/>
                <a:buChar char="•"/>
              </a:pPr>
              <a:r>
                <a:rPr lang="en-US" sz="1824" spc="36">
                  <a:solidFill>
                    <a:srgbClr val="202020"/>
                  </a:solidFill>
                  <a:latin typeface="Glacial Indifference"/>
                </a:rPr>
                <a:t>corso per la prima classe della scuola secondaria di primo grado</a:t>
              </a:r>
            </a:p>
            <a:p>
              <a:pPr marL="393834" lvl="1" indent="-196917">
                <a:lnSpc>
                  <a:spcPts val="2553"/>
                </a:lnSpc>
                <a:buFont typeface="Arial"/>
                <a:buChar char="•"/>
              </a:pPr>
              <a:r>
                <a:rPr lang="en-US" sz="1824" spc="36">
                  <a:solidFill>
                    <a:srgbClr val="202020"/>
                  </a:solidFill>
                  <a:latin typeface="Glacial Indifference"/>
                </a:rPr>
                <a:t>corso per la seconda classe della scuola secondaria di primo grado</a:t>
              </a:r>
            </a:p>
            <a:p>
              <a:pPr marL="393834" lvl="1" indent="-196917">
                <a:lnSpc>
                  <a:spcPts val="2553"/>
                </a:lnSpc>
                <a:buFont typeface="Arial"/>
                <a:buChar char="•"/>
              </a:pPr>
              <a:r>
                <a:rPr lang="en-US" sz="1824" spc="36">
                  <a:solidFill>
                    <a:srgbClr val="202020"/>
                  </a:solidFill>
                  <a:latin typeface="Glacial Indifference"/>
                </a:rPr>
                <a:t>corso per la terza classe della scuola secondaria di primo grado</a:t>
              </a:r>
            </a:p>
            <a:p>
              <a:pPr marL="393834" lvl="1" indent="-196917">
                <a:lnSpc>
                  <a:spcPts val="2553"/>
                </a:lnSpc>
                <a:buFont typeface="Arial"/>
                <a:buChar char="•"/>
              </a:pPr>
              <a:r>
                <a:rPr lang="en-US" sz="1824" spc="36">
                  <a:solidFill>
                    <a:srgbClr val="202020"/>
                  </a:solidFill>
                  <a:latin typeface="Glacial Indifference"/>
                </a:rPr>
                <a:t>corso "Noi la insegniamo così" per la scuola secondaria di primo grado (nuova edizione)</a:t>
              </a:r>
            </a:p>
            <a:p>
              <a:pPr marL="393834" lvl="1" indent="-196917">
                <a:lnSpc>
                  <a:spcPts val="2553"/>
                </a:lnSpc>
                <a:buFont typeface="Arial"/>
                <a:buChar char="•"/>
              </a:pPr>
              <a:r>
                <a:rPr lang="en-US" sz="1824" spc="36">
                  <a:solidFill>
                    <a:srgbClr val="202020"/>
                  </a:solidFill>
                  <a:latin typeface="Glacial Indifference"/>
                </a:rPr>
                <a:t>corso "I venerdì di MathUp": serie di webinar (come previsto anche nelle Linee guida del MIUR per l’anno 2020-21) (nuova edizione)</a:t>
              </a:r>
            </a:p>
          </p:txBody>
        </p:sp>
      </p:grpSp>
      <p:grpSp>
        <p:nvGrpSpPr>
          <p:cNvPr id="19" name="Group 19"/>
          <p:cNvGrpSpPr/>
          <p:nvPr/>
        </p:nvGrpSpPr>
        <p:grpSpPr>
          <a:xfrm>
            <a:off x="12573425" y="3395015"/>
            <a:ext cx="5155338" cy="6343633"/>
            <a:chOff x="0" y="0"/>
            <a:chExt cx="6873783" cy="8458177"/>
          </a:xfrm>
        </p:grpSpPr>
        <p:sp>
          <p:nvSpPr>
            <p:cNvPr id="20" name="TextBox 20"/>
            <p:cNvSpPr txBox="1"/>
            <p:nvPr/>
          </p:nvSpPr>
          <p:spPr>
            <a:xfrm>
              <a:off x="0" y="38100"/>
              <a:ext cx="6873783" cy="481753"/>
            </a:xfrm>
            <a:prstGeom prst="rect">
              <a:avLst/>
            </a:prstGeom>
          </p:spPr>
          <p:txBody>
            <a:bodyPr lIns="0" tIns="0" rIns="0" bIns="0" rtlCol="0" anchor="t">
              <a:spAutoFit/>
            </a:bodyPr>
            <a:lstStyle/>
            <a:p>
              <a:pPr algn="ctr">
                <a:lnSpc>
                  <a:spcPts val="2600"/>
                </a:lnSpc>
              </a:pPr>
              <a:r>
                <a:rPr lang="en-US" sz="2600">
                  <a:solidFill>
                    <a:srgbClr val="202020"/>
                  </a:solidFill>
                  <a:latin typeface="Glacial Indifference Bold"/>
                </a:rPr>
                <a:t>Scuola Secondaria di II° grado</a:t>
              </a:r>
            </a:p>
          </p:txBody>
        </p:sp>
        <p:sp>
          <p:nvSpPr>
            <p:cNvPr id="21" name="TextBox 21"/>
            <p:cNvSpPr txBox="1"/>
            <p:nvPr/>
          </p:nvSpPr>
          <p:spPr>
            <a:xfrm>
              <a:off x="0" y="839325"/>
              <a:ext cx="6873783" cy="7618852"/>
            </a:xfrm>
            <a:prstGeom prst="rect">
              <a:avLst/>
            </a:prstGeom>
          </p:spPr>
          <p:txBody>
            <a:bodyPr lIns="0" tIns="0" rIns="0" bIns="0" rtlCol="0" anchor="t">
              <a:spAutoFit/>
            </a:bodyPr>
            <a:lstStyle/>
            <a:p>
              <a:pPr marL="388620" lvl="1" indent="-194310">
                <a:lnSpc>
                  <a:spcPts val="2520"/>
                </a:lnSpc>
                <a:buFont typeface="Arial"/>
                <a:buChar char="•"/>
              </a:pPr>
              <a:r>
                <a:rPr lang="en-US" sz="1799" spc="35">
                  <a:solidFill>
                    <a:srgbClr val="202020"/>
                  </a:solidFill>
                  <a:latin typeface="Glacial Indifference"/>
                </a:rPr>
                <a:t>corso per la prima classe della scuola secondaria di secondo grado</a:t>
              </a:r>
            </a:p>
            <a:p>
              <a:pPr marL="388620" lvl="1" indent="-194310">
                <a:lnSpc>
                  <a:spcPts val="2520"/>
                </a:lnSpc>
                <a:buFont typeface="Arial"/>
                <a:buChar char="•"/>
              </a:pPr>
              <a:r>
                <a:rPr lang="en-US" sz="1799" spc="35">
                  <a:solidFill>
                    <a:srgbClr val="202020"/>
                  </a:solidFill>
                  <a:latin typeface="Glacial Indifference"/>
                </a:rPr>
                <a:t>corso per la seconda classe della scuola secondaria di secondo grado</a:t>
              </a:r>
            </a:p>
            <a:p>
              <a:pPr marL="388620" lvl="1" indent="-194310">
                <a:lnSpc>
                  <a:spcPts val="2520"/>
                </a:lnSpc>
                <a:buFont typeface="Arial"/>
                <a:buChar char="•"/>
              </a:pPr>
              <a:r>
                <a:rPr lang="en-US" sz="1799" spc="35">
                  <a:solidFill>
                    <a:srgbClr val="202020"/>
                  </a:solidFill>
                  <a:latin typeface="Glacial Indifference"/>
                </a:rPr>
                <a:t>corso per la terza classe della scuola secondaria di secondo grado</a:t>
              </a:r>
            </a:p>
            <a:p>
              <a:pPr marL="388620" lvl="1" indent="-194310">
                <a:lnSpc>
                  <a:spcPts val="2520"/>
                </a:lnSpc>
                <a:buFont typeface="Arial"/>
                <a:buChar char="•"/>
              </a:pPr>
              <a:r>
                <a:rPr lang="en-US" sz="1799" spc="35">
                  <a:solidFill>
                    <a:srgbClr val="202020"/>
                  </a:solidFill>
                  <a:latin typeface="Glacial Indifference"/>
                </a:rPr>
                <a:t>corso per la quarta classe della scuola secondaria di secondo grado</a:t>
              </a:r>
            </a:p>
            <a:p>
              <a:pPr marL="388620" lvl="1" indent="-194310">
                <a:lnSpc>
                  <a:spcPts val="2520"/>
                </a:lnSpc>
                <a:buFont typeface="Arial"/>
                <a:buChar char="•"/>
              </a:pPr>
              <a:r>
                <a:rPr lang="en-US" sz="1799" spc="35">
                  <a:solidFill>
                    <a:srgbClr val="202020"/>
                  </a:solidFill>
                  <a:latin typeface="Glacial Indifference"/>
                </a:rPr>
                <a:t>corso per la quinta classe della scuola secondaria di secondo grado </a:t>
              </a:r>
            </a:p>
            <a:p>
              <a:pPr marL="388620" lvl="1" indent="-194310">
                <a:lnSpc>
                  <a:spcPts val="2520"/>
                </a:lnSpc>
                <a:buFont typeface="Arial"/>
                <a:buChar char="•"/>
              </a:pPr>
              <a:r>
                <a:rPr lang="en-US" sz="1799" spc="35">
                  <a:solidFill>
                    <a:srgbClr val="202020"/>
                  </a:solidFill>
                  <a:latin typeface="Glacial Indifference"/>
                </a:rPr>
                <a:t>corso per l'ultima classe della scuola secondaria di secondo grado su "La fisica del Novecento"</a:t>
              </a:r>
            </a:p>
            <a:p>
              <a:pPr marL="388620" lvl="1" indent="-194310">
                <a:lnSpc>
                  <a:spcPts val="2520"/>
                </a:lnSpc>
                <a:buFont typeface="Arial"/>
                <a:buChar char="•"/>
              </a:pPr>
              <a:r>
                <a:rPr lang="en-US" sz="1799" spc="35">
                  <a:solidFill>
                    <a:srgbClr val="202020"/>
                  </a:solidFill>
                  <a:latin typeface="Glacial Indifference"/>
                </a:rPr>
                <a:t>corso di storia della matematica</a:t>
              </a:r>
            </a:p>
            <a:p>
              <a:pPr marL="388620" lvl="1" indent="-194310">
                <a:lnSpc>
                  <a:spcPts val="2519"/>
                </a:lnSpc>
                <a:buFont typeface="Arial"/>
                <a:buChar char="•"/>
              </a:pPr>
              <a:r>
                <a:rPr lang="en-US" sz="1799" spc="35">
                  <a:solidFill>
                    <a:srgbClr val="202020"/>
                  </a:solidFill>
                  <a:latin typeface="Glacial Indifference"/>
                </a:rPr>
                <a:t>corso "I giovedì di MathUp": serie di webinar (come previsto anche nelle Linee guida del MIUR per l’anno 2020-21) ai docenti di scuola secondaria di II grado (nuova edizione)</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sp>
        <p:nvSpPr>
          <p:cNvPr id="2" name="AutoShape 2"/>
          <p:cNvSpPr/>
          <p:nvPr/>
        </p:nvSpPr>
        <p:spPr>
          <a:xfrm>
            <a:off x="6769147" y="-360345"/>
            <a:ext cx="11901603" cy="10990371"/>
          </a:xfrm>
          <a:prstGeom prst="rect">
            <a:avLst/>
          </a:prstGeom>
          <a:solidFill>
            <a:srgbClr val="DC3C4D"/>
          </a:solidFill>
        </p:spPr>
      </p:sp>
      <p:grpSp>
        <p:nvGrpSpPr>
          <p:cNvPr id="3" name="Group 3"/>
          <p:cNvGrpSpPr/>
          <p:nvPr/>
        </p:nvGrpSpPr>
        <p:grpSpPr>
          <a:xfrm>
            <a:off x="-57150" y="-1058027"/>
            <a:ext cx="6892972" cy="13766894"/>
            <a:chOff x="0" y="0"/>
            <a:chExt cx="9190629" cy="18355858"/>
          </a:xfrm>
        </p:grpSpPr>
        <p:pic>
          <p:nvPicPr>
            <p:cNvPr id="4" name="Picture 4"/>
            <p:cNvPicPr>
              <a:picLocks noChangeAspect="1"/>
            </p:cNvPicPr>
            <p:nvPr/>
          </p:nvPicPr>
          <p:blipFill>
            <a:blip r:embed="rId2">
              <a:alphaModFix amt="9999"/>
            </a:blip>
            <a:srcRect/>
            <a:stretch>
              <a:fillRect/>
            </a:stretch>
          </p:blipFill>
          <p:spPr>
            <a:xfrm>
              <a:off x="0" y="0"/>
              <a:ext cx="9190629" cy="9190629"/>
            </a:xfrm>
            <a:prstGeom prst="rect">
              <a:avLst/>
            </a:prstGeom>
          </p:spPr>
        </p:pic>
        <p:pic>
          <p:nvPicPr>
            <p:cNvPr id="5" name="Picture 5"/>
            <p:cNvPicPr>
              <a:picLocks noChangeAspect="1"/>
            </p:cNvPicPr>
            <p:nvPr/>
          </p:nvPicPr>
          <p:blipFill>
            <a:blip r:embed="rId2">
              <a:alphaModFix amt="9999"/>
            </a:blip>
            <a:srcRect/>
            <a:stretch>
              <a:fillRect/>
            </a:stretch>
          </p:blipFill>
          <p:spPr>
            <a:xfrm>
              <a:off x="0" y="9165229"/>
              <a:ext cx="9190629" cy="9190629"/>
            </a:xfrm>
            <a:prstGeom prst="rect">
              <a:avLst/>
            </a:prstGeom>
          </p:spPr>
        </p:pic>
      </p:grpSp>
      <p:pic>
        <p:nvPicPr>
          <p:cNvPr id="6" name="Picture 6"/>
          <p:cNvPicPr>
            <a:picLocks noChangeAspect="1"/>
          </p:cNvPicPr>
          <p:nvPr/>
        </p:nvPicPr>
        <p:blipFill>
          <a:blip r:embed="rId3"/>
          <a:srcRect/>
          <a:stretch>
            <a:fillRect/>
          </a:stretch>
        </p:blipFill>
        <p:spPr>
          <a:xfrm>
            <a:off x="3500770" y="1545077"/>
            <a:ext cx="2325406" cy="2325406"/>
          </a:xfrm>
          <a:prstGeom prst="rect">
            <a:avLst/>
          </a:prstGeom>
        </p:spPr>
      </p:pic>
      <p:grpSp>
        <p:nvGrpSpPr>
          <p:cNvPr id="7" name="Group 7"/>
          <p:cNvGrpSpPr>
            <a:grpSpLocks noChangeAspect="1"/>
          </p:cNvGrpSpPr>
          <p:nvPr/>
        </p:nvGrpSpPr>
        <p:grpSpPr>
          <a:xfrm>
            <a:off x="-1438417" y="8114769"/>
            <a:ext cx="3621038" cy="3621038"/>
            <a:chOff x="0" y="0"/>
            <a:chExt cx="1708150" cy="1708150"/>
          </a:xfrm>
        </p:grpSpPr>
        <p:sp>
          <p:nvSpPr>
            <p:cNvPr id="8" name="Freeform 8"/>
            <p:cNvSpPr/>
            <p:nvPr/>
          </p:nvSpPr>
          <p:spPr>
            <a:xfrm>
              <a:off x="0" y="0"/>
              <a:ext cx="1708150" cy="1708150"/>
            </a:xfrm>
            <a:custGeom>
              <a:avLst/>
              <a:gdLst/>
              <a:ahLst/>
              <a:cxnLst/>
              <a:rect l="l" t="t" r="r" b="b"/>
              <a:pathLst>
                <a:path w="1708150" h="1708150">
                  <a:moveTo>
                    <a:pt x="853440" y="1708150"/>
                  </a:moveTo>
                  <a:cubicBezTo>
                    <a:pt x="383540" y="1708150"/>
                    <a:pt x="0" y="1324610"/>
                    <a:pt x="0" y="853440"/>
                  </a:cubicBezTo>
                  <a:cubicBezTo>
                    <a:pt x="0" y="383540"/>
                    <a:pt x="383540" y="0"/>
                    <a:pt x="853440" y="0"/>
                  </a:cubicBezTo>
                  <a:cubicBezTo>
                    <a:pt x="1324610" y="0"/>
                    <a:pt x="1706880" y="383540"/>
                    <a:pt x="1706880" y="853440"/>
                  </a:cubicBezTo>
                  <a:cubicBezTo>
                    <a:pt x="1708150" y="1324610"/>
                    <a:pt x="1324610" y="1708150"/>
                    <a:pt x="853440" y="1708150"/>
                  </a:cubicBezTo>
                  <a:close/>
                  <a:moveTo>
                    <a:pt x="853440" y="469900"/>
                  </a:moveTo>
                  <a:cubicBezTo>
                    <a:pt x="642620" y="469900"/>
                    <a:pt x="469900" y="642620"/>
                    <a:pt x="469900" y="853440"/>
                  </a:cubicBezTo>
                  <a:cubicBezTo>
                    <a:pt x="469900" y="1064260"/>
                    <a:pt x="642620" y="1236980"/>
                    <a:pt x="853440" y="1236980"/>
                  </a:cubicBezTo>
                  <a:cubicBezTo>
                    <a:pt x="1064260" y="1236980"/>
                    <a:pt x="1236980" y="1064260"/>
                    <a:pt x="1236980" y="853440"/>
                  </a:cubicBezTo>
                  <a:cubicBezTo>
                    <a:pt x="1236980" y="642620"/>
                    <a:pt x="1065530" y="469900"/>
                    <a:pt x="853440" y="469900"/>
                  </a:cubicBezTo>
                  <a:close/>
                </a:path>
              </a:pathLst>
            </a:custGeom>
            <a:solidFill>
              <a:srgbClr val="FFC0C0"/>
            </a:solidFill>
          </p:spPr>
        </p:sp>
      </p:grpSp>
      <p:grpSp>
        <p:nvGrpSpPr>
          <p:cNvPr id="9" name="Group 9"/>
          <p:cNvGrpSpPr/>
          <p:nvPr/>
        </p:nvGrpSpPr>
        <p:grpSpPr>
          <a:xfrm>
            <a:off x="8302556" y="1545077"/>
            <a:ext cx="8549035" cy="1744455"/>
            <a:chOff x="0" y="0"/>
            <a:chExt cx="11398714" cy="2325940"/>
          </a:xfrm>
        </p:grpSpPr>
        <p:sp>
          <p:nvSpPr>
            <p:cNvPr id="10" name="TextBox 10"/>
            <p:cNvSpPr txBox="1"/>
            <p:nvPr/>
          </p:nvSpPr>
          <p:spPr>
            <a:xfrm>
              <a:off x="0" y="672400"/>
              <a:ext cx="11398714" cy="1653540"/>
            </a:xfrm>
            <a:prstGeom prst="rect">
              <a:avLst/>
            </a:prstGeom>
          </p:spPr>
          <p:txBody>
            <a:bodyPr lIns="0" tIns="0" rIns="0" bIns="0" rtlCol="0" anchor="t">
              <a:spAutoFit/>
            </a:bodyPr>
            <a:lstStyle/>
            <a:p>
              <a:pPr>
                <a:lnSpc>
                  <a:spcPts val="2520"/>
                </a:lnSpc>
              </a:pPr>
              <a:r>
                <a:rPr lang="en-US" sz="1800" spc="36">
                  <a:solidFill>
                    <a:srgbClr val="F5F5EF"/>
                  </a:solidFill>
                  <a:latin typeface="Glacial Indifference"/>
                </a:rPr>
                <a:t>costruire un curriculum verticale di matematica che non costringa ogni volta a ripartire da capo ma consenta un insegnamento che, quando torna su questioni già patrimonio degli allievi, lo faccia da un punto di vista più generale e più profondo (si parla di apprendimento "a spirale").</a:t>
              </a:r>
            </a:p>
          </p:txBody>
        </p:sp>
        <p:sp>
          <p:nvSpPr>
            <p:cNvPr id="11" name="TextBox 11"/>
            <p:cNvSpPr txBox="1"/>
            <p:nvPr/>
          </p:nvSpPr>
          <p:spPr>
            <a:xfrm>
              <a:off x="0" y="38100"/>
              <a:ext cx="11398714" cy="481753"/>
            </a:xfrm>
            <a:prstGeom prst="rect">
              <a:avLst/>
            </a:prstGeom>
          </p:spPr>
          <p:txBody>
            <a:bodyPr lIns="0" tIns="0" rIns="0" bIns="0" rtlCol="0" anchor="t">
              <a:spAutoFit/>
            </a:bodyPr>
            <a:lstStyle/>
            <a:p>
              <a:pPr>
                <a:lnSpc>
                  <a:spcPts val="2600"/>
                </a:lnSpc>
              </a:pPr>
              <a:r>
                <a:rPr lang="en-US" sz="2600">
                  <a:solidFill>
                    <a:srgbClr val="F5F5EF"/>
                  </a:solidFill>
                  <a:latin typeface="Glacial Indifference Bold"/>
                </a:rPr>
                <a:t>CURRICULUM VERTICALE</a:t>
              </a:r>
            </a:p>
          </p:txBody>
        </p:sp>
      </p:grpSp>
      <p:grpSp>
        <p:nvGrpSpPr>
          <p:cNvPr id="12" name="Group 12"/>
          <p:cNvGrpSpPr/>
          <p:nvPr/>
        </p:nvGrpSpPr>
        <p:grpSpPr>
          <a:xfrm>
            <a:off x="8302556" y="3870483"/>
            <a:ext cx="8549035" cy="2373105"/>
            <a:chOff x="0" y="0"/>
            <a:chExt cx="11398714" cy="3164140"/>
          </a:xfrm>
        </p:grpSpPr>
        <p:sp>
          <p:nvSpPr>
            <p:cNvPr id="13" name="TextBox 13"/>
            <p:cNvSpPr txBox="1"/>
            <p:nvPr/>
          </p:nvSpPr>
          <p:spPr>
            <a:xfrm>
              <a:off x="0" y="672400"/>
              <a:ext cx="11398714" cy="2491740"/>
            </a:xfrm>
            <a:prstGeom prst="rect">
              <a:avLst/>
            </a:prstGeom>
          </p:spPr>
          <p:txBody>
            <a:bodyPr lIns="0" tIns="0" rIns="0" bIns="0" rtlCol="0" anchor="t">
              <a:spAutoFit/>
            </a:bodyPr>
            <a:lstStyle/>
            <a:p>
              <a:pPr>
                <a:lnSpc>
                  <a:spcPts val="2520"/>
                </a:lnSpc>
              </a:pPr>
              <a:r>
                <a:rPr lang="en-US" sz="1800" spc="36">
                  <a:solidFill>
                    <a:srgbClr val="F5F5EF"/>
                  </a:solidFill>
                  <a:latin typeface="Glacial Indifference"/>
                </a:rPr>
                <a:t>partire dalla realtà che gli studenti vivono, con problemi che consentano loro di familiarizzare con l'approccio fondamentale costituito dai modelli matematici. I documenti internazionali, quando parlano di competenza matematica, scrivono: "</a:t>
              </a:r>
              <a:r>
                <a:rPr lang="en-US" sz="1800" spc="36">
                  <a:solidFill>
                    <a:srgbClr val="F5F5EF"/>
                  </a:solidFill>
                  <a:latin typeface="Glacial Indifference Italics"/>
                </a:rPr>
                <a:t>Una persona dovrebbe disporre delle abilità per applicare i principi e processi matematici di base nel contesto quotidiano nella sfera domestica e sul lavoro nonché per seguire e vagliare concatenazioni di argomenti."</a:t>
              </a:r>
            </a:p>
          </p:txBody>
        </p:sp>
        <p:sp>
          <p:nvSpPr>
            <p:cNvPr id="14" name="TextBox 14"/>
            <p:cNvSpPr txBox="1"/>
            <p:nvPr/>
          </p:nvSpPr>
          <p:spPr>
            <a:xfrm>
              <a:off x="0" y="38100"/>
              <a:ext cx="11398714" cy="481753"/>
            </a:xfrm>
            <a:prstGeom prst="rect">
              <a:avLst/>
            </a:prstGeom>
          </p:spPr>
          <p:txBody>
            <a:bodyPr lIns="0" tIns="0" rIns="0" bIns="0" rtlCol="0" anchor="t">
              <a:spAutoFit/>
            </a:bodyPr>
            <a:lstStyle/>
            <a:p>
              <a:pPr algn="l">
                <a:lnSpc>
                  <a:spcPts val="2600"/>
                </a:lnSpc>
              </a:pPr>
              <a:r>
                <a:rPr lang="en-US" sz="2600">
                  <a:solidFill>
                    <a:srgbClr val="F5F5EF"/>
                  </a:solidFill>
                  <a:latin typeface="Glacial Indifference Bold"/>
                </a:rPr>
                <a:t>MODELLI MATEMATICI</a:t>
              </a:r>
            </a:p>
          </p:txBody>
        </p:sp>
      </p:grpSp>
      <p:grpSp>
        <p:nvGrpSpPr>
          <p:cNvPr id="15" name="Group 15"/>
          <p:cNvGrpSpPr/>
          <p:nvPr/>
        </p:nvGrpSpPr>
        <p:grpSpPr>
          <a:xfrm>
            <a:off x="8302556" y="6738675"/>
            <a:ext cx="8549035" cy="2687430"/>
            <a:chOff x="0" y="0"/>
            <a:chExt cx="11398714" cy="3583240"/>
          </a:xfrm>
        </p:grpSpPr>
        <p:sp>
          <p:nvSpPr>
            <p:cNvPr id="16" name="TextBox 16"/>
            <p:cNvSpPr txBox="1"/>
            <p:nvPr/>
          </p:nvSpPr>
          <p:spPr>
            <a:xfrm>
              <a:off x="0" y="672400"/>
              <a:ext cx="11398714" cy="2910840"/>
            </a:xfrm>
            <a:prstGeom prst="rect">
              <a:avLst/>
            </a:prstGeom>
          </p:spPr>
          <p:txBody>
            <a:bodyPr lIns="0" tIns="0" rIns="0" bIns="0" rtlCol="0" anchor="t">
              <a:spAutoFit/>
            </a:bodyPr>
            <a:lstStyle/>
            <a:p>
              <a:pPr>
                <a:lnSpc>
                  <a:spcPts val="2520"/>
                </a:lnSpc>
              </a:pPr>
              <a:r>
                <a:rPr lang="en-US" sz="1800" spc="36">
                  <a:solidFill>
                    <a:srgbClr val="F5F5EF"/>
                  </a:solidFill>
                  <a:latin typeface="Glacial Indifference"/>
                </a:rPr>
                <a:t>alimentare la propensione degli studenti a fare matematica in prima persona, proponendo situazioni e problemi la cui soluzione sia occasione per imparare a gestire attivamente gli strumenti matematici. Bisogna cercare di coniugare il rigore dell'impianto epistemologico della disciplina con un approccio didattico di tipo laboratoriale che sostenga lo sviluppo di apprendimenti significativi: ecco allora la conduzione laboratoriale dei gruppi di apprendimento, la classe capovolta o la prospettiva biografico-narrativa.</a:t>
              </a:r>
            </a:p>
          </p:txBody>
        </p:sp>
        <p:sp>
          <p:nvSpPr>
            <p:cNvPr id="17" name="TextBox 17"/>
            <p:cNvSpPr txBox="1"/>
            <p:nvPr/>
          </p:nvSpPr>
          <p:spPr>
            <a:xfrm>
              <a:off x="0" y="38100"/>
              <a:ext cx="11398714" cy="481753"/>
            </a:xfrm>
            <a:prstGeom prst="rect">
              <a:avLst/>
            </a:prstGeom>
          </p:spPr>
          <p:txBody>
            <a:bodyPr lIns="0" tIns="0" rIns="0" bIns="0" rtlCol="0" anchor="t">
              <a:spAutoFit/>
            </a:bodyPr>
            <a:lstStyle/>
            <a:p>
              <a:pPr algn="l">
                <a:lnSpc>
                  <a:spcPts val="2600"/>
                </a:lnSpc>
              </a:pPr>
              <a:r>
                <a:rPr lang="en-US" sz="2600">
                  <a:solidFill>
                    <a:srgbClr val="F5F5EF"/>
                  </a:solidFill>
                  <a:latin typeface="Glacial Indifference Bold"/>
                </a:rPr>
                <a:t>APPROCCIO DIDATTICO DI TIPO LABORATORIALE</a:t>
              </a:r>
            </a:p>
          </p:txBody>
        </p:sp>
      </p:grpSp>
      <p:sp>
        <p:nvSpPr>
          <p:cNvPr id="18" name="TextBox 18"/>
          <p:cNvSpPr txBox="1"/>
          <p:nvPr/>
        </p:nvSpPr>
        <p:spPr>
          <a:xfrm>
            <a:off x="1028700" y="4942895"/>
            <a:ext cx="4350190" cy="1795780"/>
          </a:xfrm>
          <a:prstGeom prst="rect">
            <a:avLst/>
          </a:prstGeom>
        </p:spPr>
        <p:txBody>
          <a:bodyPr lIns="0" tIns="0" rIns="0" bIns="0" rtlCol="0" anchor="t">
            <a:spAutoFit/>
          </a:bodyPr>
          <a:lstStyle/>
          <a:p>
            <a:pPr>
              <a:lnSpc>
                <a:spcPts val="7040"/>
              </a:lnSpc>
            </a:pPr>
            <a:r>
              <a:rPr lang="en-US" sz="6400">
                <a:solidFill>
                  <a:srgbClr val="202020"/>
                </a:solidFill>
                <a:latin typeface="League Spartan Bold"/>
              </a:rPr>
              <a:t>Le parole chiave</a:t>
            </a:r>
          </a:p>
        </p:txBody>
      </p:sp>
      <p:sp>
        <p:nvSpPr>
          <p:cNvPr id="19" name="TextBox 19"/>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202020"/>
                </a:solidFill>
                <a:latin typeface="Glacial Indifference Bold"/>
              </a:rPr>
              <a:t>MATHUP</a:t>
            </a:r>
          </a:p>
        </p:txBody>
      </p:sp>
      <p:sp>
        <p:nvSpPr>
          <p:cNvPr id="20" name="TextBox 20"/>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F5F5EF"/>
                </a:solidFill>
                <a:latin typeface="Glacial Indifference"/>
              </a:rPr>
              <a:t>I NUOVI CORSI 2020/2021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DBE14"/>
        </a:solidFill>
        <a:effectLst/>
      </p:bgPr>
    </p:bg>
    <p:spTree>
      <p:nvGrpSpPr>
        <p:cNvPr id="1" name=""/>
        <p:cNvGrpSpPr/>
        <p:nvPr/>
      </p:nvGrpSpPr>
      <p:grpSpPr>
        <a:xfrm>
          <a:off x="0" y="0"/>
          <a:ext cx="0" cy="0"/>
          <a:chOff x="0" y="0"/>
          <a:chExt cx="0" cy="0"/>
        </a:xfrm>
      </p:grpSpPr>
      <p:grpSp>
        <p:nvGrpSpPr>
          <p:cNvPr id="2" name="Group 2"/>
          <p:cNvGrpSpPr/>
          <p:nvPr/>
        </p:nvGrpSpPr>
        <p:grpSpPr>
          <a:xfrm>
            <a:off x="-2017997" y="-19050"/>
            <a:ext cx="20988253" cy="11262467"/>
            <a:chOff x="0" y="0"/>
            <a:chExt cx="27984337" cy="15016622"/>
          </a:xfrm>
        </p:grpSpPr>
        <p:pic>
          <p:nvPicPr>
            <p:cNvPr id="3" name="Picture 3"/>
            <p:cNvPicPr>
              <a:picLocks noChangeAspect="1"/>
            </p:cNvPicPr>
            <p:nvPr/>
          </p:nvPicPr>
          <p:blipFill>
            <a:blip r:embed="rId2">
              <a:alphaModFix amt="40000"/>
            </a:blip>
            <a:srcRect l="14278" b="1052"/>
            <a:stretch>
              <a:fillRect/>
            </a:stretch>
          </p:blipFill>
          <p:spPr>
            <a:xfrm rot="-5400000">
              <a:off x="622042" y="6331282"/>
              <a:ext cx="8063297" cy="9307382"/>
            </a:xfrm>
            <a:prstGeom prst="rect">
              <a:avLst/>
            </a:prstGeom>
          </p:spPr>
        </p:pic>
        <p:pic>
          <p:nvPicPr>
            <p:cNvPr id="4" name="Picture 4"/>
            <p:cNvPicPr>
              <a:picLocks noChangeAspect="1"/>
            </p:cNvPicPr>
            <p:nvPr/>
          </p:nvPicPr>
          <p:blipFill>
            <a:blip r:embed="rId2">
              <a:alphaModFix amt="40000"/>
            </a:blip>
            <a:srcRect t="1296" r="25658"/>
            <a:stretch>
              <a:fillRect/>
            </a:stretch>
          </p:blipFill>
          <p:spPr>
            <a:xfrm rot="-5400000">
              <a:off x="1267720" y="-1145763"/>
              <a:ext cx="6992870" cy="9284395"/>
            </a:xfrm>
            <a:prstGeom prst="rect">
              <a:avLst/>
            </a:prstGeom>
          </p:spPr>
        </p:pic>
        <p:pic>
          <p:nvPicPr>
            <p:cNvPr id="5" name="Picture 5"/>
            <p:cNvPicPr>
              <a:picLocks noChangeAspect="1"/>
            </p:cNvPicPr>
            <p:nvPr/>
          </p:nvPicPr>
          <p:blipFill>
            <a:blip r:embed="rId2">
              <a:alphaModFix amt="40000"/>
            </a:blip>
            <a:srcRect l="14278" b="1052"/>
            <a:stretch>
              <a:fillRect/>
            </a:stretch>
          </p:blipFill>
          <p:spPr>
            <a:xfrm rot="-5400000">
              <a:off x="9923117" y="6331282"/>
              <a:ext cx="8063297" cy="9307382"/>
            </a:xfrm>
            <a:prstGeom prst="rect">
              <a:avLst/>
            </a:prstGeom>
          </p:spPr>
        </p:pic>
        <p:pic>
          <p:nvPicPr>
            <p:cNvPr id="6" name="Picture 6"/>
            <p:cNvPicPr>
              <a:picLocks noChangeAspect="1"/>
            </p:cNvPicPr>
            <p:nvPr/>
          </p:nvPicPr>
          <p:blipFill>
            <a:blip r:embed="rId2">
              <a:alphaModFix amt="40000"/>
            </a:blip>
            <a:srcRect t="1296" r="25658"/>
            <a:stretch>
              <a:fillRect/>
            </a:stretch>
          </p:blipFill>
          <p:spPr>
            <a:xfrm rot="-5400000">
              <a:off x="10568794" y="-1145763"/>
              <a:ext cx="6992870" cy="9284395"/>
            </a:xfrm>
            <a:prstGeom prst="rect">
              <a:avLst/>
            </a:prstGeom>
          </p:spPr>
        </p:pic>
        <p:pic>
          <p:nvPicPr>
            <p:cNvPr id="7" name="Picture 7"/>
            <p:cNvPicPr>
              <a:picLocks noChangeAspect="1"/>
            </p:cNvPicPr>
            <p:nvPr/>
          </p:nvPicPr>
          <p:blipFill>
            <a:blip r:embed="rId2">
              <a:alphaModFix amt="40000"/>
            </a:blip>
            <a:srcRect l="14278" b="1052"/>
            <a:stretch>
              <a:fillRect/>
            </a:stretch>
          </p:blipFill>
          <p:spPr>
            <a:xfrm rot="-5400000">
              <a:off x="19200027" y="6331282"/>
              <a:ext cx="8063297" cy="9307382"/>
            </a:xfrm>
            <a:prstGeom prst="rect">
              <a:avLst/>
            </a:prstGeom>
          </p:spPr>
        </p:pic>
        <p:pic>
          <p:nvPicPr>
            <p:cNvPr id="8" name="Picture 8"/>
            <p:cNvPicPr>
              <a:picLocks noChangeAspect="1"/>
            </p:cNvPicPr>
            <p:nvPr/>
          </p:nvPicPr>
          <p:blipFill>
            <a:blip r:embed="rId2">
              <a:alphaModFix amt="40000"/>
            </a:blip>
            <a:srcRect t="1296" r="25658"/>
            <a:stretch>
              <a:fillRect/>
            </a:stretch>
          </p:blipFill>
          <p:spPr>
            <a:xfrm rot="-5400000">
              <a:off x="19845705" y="-1145763"/>
              <a:ext cx="6992870" cy="9284395"/>
            </a:xfrm>
            <a:prstGeom prst="rect">
              <a:avLst/>
            </a:prstGeom>
          </p:spPr>
        </p:pic>
      </p:grpSp>
      <p:grpSp>
        <p:nvGrpSpPr>
          <p:cNvPr id="9" name="Group 9"/>
          <p:cNvGrpSpPr/>
          <p:nvPr/>
        </p:nvGrpSpPr>
        <p:grpSpPr>
          <a:xfrm>
            <a:off x="2212568" y="2413010"/>
            <a:ext cx="13955044" cy="5590027"/>
            <a:chOff x="0" y="0"/>
            <a:chExt cx="5238584" cy="2098440"/>
          </a:xfrm>
        </p:grpSpPr>
        <p:sp>
          <p:nvSpPr>
            <p:cNvPr id="10" name="Freeform 10"/>
            <p:cNvSpPr/>
            <p:nvPr/>
          </p:nvSpPr>
          <p:spPr>
            <a:xfrm>
              <a:off x="0" y="0"/>
              <a:ext cx="5238584" cy="2098441"/>
            </a:xfrm>
            <a:custGeom>
              <a:avLst/>
              <a:gdLst/>
              <a:ahLst/>
              <a:cxnLst/>
              <a:rect l="l" t="t" r="r" b="b"/>
              <a:pathLst>
                <a:path w="5238584" h="2098441">
                  <a:moveTo>
                    <a:pt x="0" y="0"/>
                  </a:moveTo>
                  <a:lnTo>
                    <a:pt x="5238584" y="0"/>
                  </a:lnTo>
                  <a:lnTo>
                    <a:pt x="5238584" y="2098441"/>
                  </a:lnTo>
                  <a:lnTo>
                    <a:pt x="0" y="2098441"/>
                  </a:lnTo>
                  <a:close/>
                </a:path>
              </a:pathLst>
            </a:custGeom>
            <a:solidFill>
              <a:srgbClr val="F5F5EF"/>
            </a:solidFill>
          </p:spPr>
        </p:sp>
      </p:grpSp>
      <p:grpSp>
        <p:nvGrpSpPr>
          <p:cNvPr id="11" name="Group 11"/>
          <p:cNvGrpSpPr/>
          <p:nvPr/>
        </p:nvGrpSpPr>
        <p:grpSpPr>
          <a:xfrm>
            <a:off x="3133112" y="2982313"/>
            <a:ext cx="12021776" cy="4322374"/>
            <a:chOff x="0" y="0"/>
            <a:chExt cx="16029035" cy="5763166"/>
          </a:xfrm>
        </p:grpSpPr>
        <p:sp>
          <p:nvSpPr>
            <p:cNvPr id="12" name="TextBox 12"/>
            <p:cNvSpPr txBox="1"/>
            <p:nvPr/>
          </p:nvSpPr>
          <p:spPr>
            <a:xfrm>
              <a:off x="0" y="57150"/>
              <a:ext cx="16029035" cy="2413423"/>
            </a:xfrm>
            <a:prstGeom prst="rect">
              <a:avLst/>
            </a:prstGeom>
          </p:spPr>
          <p:txBody>
            <a:bodyPr lIns="0" tIns="0" rIns="0" bIns="0" rtlCol="0" anchor="t">
              <a:spAutoFit/>
            </a:bodyPr>
            <a:lstStyle/>
            <a:p>
              <a:pPr algn="ctr">
                <a:lnSpc>
                  <a:spcPts val="7040"/>
                </a:lnSpc>
              </a:pPr>
              <a:r>
                <a:rPr lang="en-US" sz="6400">
                  <a:solidFill>
                    <a:srgbClr val="DC3C4D"/>
                  </a:solidFill>
                  <a:latin typeface="League Spartan Bold"/>
                </a:rPr>
                <a:t>Come sono organizzati i corsi?</a:t>
              </a:r>
            </a:p>
          </p:txBody>
        </p:sp>
        <p:sp>
          <p:nvSpPr>
            <p:cNvPr id="13" name="TextBox 13"/>
            <p:cNvSpPr txBox="1"/>
            <p:nvPr/>
          </p:nvSpPr>
          <p:spPr>
            <a:xfrm>
              <a:off x="0" y="2814861"/>
              <a:ext cx="16029035" cy="2948305"/>
            </a:xfrm>
            <a:prstGeom prst="rect">
              <a:avLst/>
            </a:prstGeom>
          </p:spPr>
          <p:txBody>
            <a:bodyPr lIns="0" tIns="0" rIns="0" bIns="0" rtlCol="0" anchor="t">
              <a:spAutoFit/>
            </a:bodyPr>
            <a:lstStyle/>
            <a:p>
              <a:pPr algn="ctr">
                <a:lnSpc>
                  <a:spcPts val="2940"/>
                </a:lnSpc>
              </a:pPr>
              <a:r>
                <a:rPr lang="en-US" sz="2100" spc="42">
                  <a:solidFill>
                    <a:srgbClr val="DC3C4D"/>
                  </a:solidFill>
                  <a:latin typeface="Glacial Indifference"/>
                </a:rPr>
                <a:t>II corsi MathUp consistono nella fruizione di lezioni online e nella possibilità di partecipare, per i corsisti che lo desiderano, alla progettazione di laboratori per gli studenti. Questa traduzione dei contenuti disciplinari in attività per gli studenti non è obbligatoria, ma l'insistenza di MathUp sull'importanza della pratica laboratoriale suggerisce di prolungare l'esperienza "teorica" proprio con la realizzazione di laboratori per gli studenti che, per la scuola secondaria di II grado, possono essere utilizzati anche per l’alternanza scuola-lavoro.</a:t>
              </a:r>
            </a:p>
          </p:txBody>
        </p:sp>
      </p:grpSp>
      <p:sp>
        <p:nvSpPr>
          <p:cNvPr id="14" name="TextBox 14"/>
          <p:cNvSpPr txBox="1"/>
          <p:nvPr/>
        </p:nvSpPr>
        <p:spPr>
          <a:xfrm>
            <a:off x="827297" y="161315"/>
            <a:ext cx="4216412" cy="238885"/>
          </a:xfrm>
          <a:prstGeom prst="rect">
            <a:avLst/>
          </a:prstGeom>
        </p:spPr>
        <p:txBody>
          <a:bodyPr lIns="0" tIns="0" rIns="0" bIns="0" rtlCol="0" anchor="t">
            <a:spAutoFit/>
          </a:bodyPr>
          <a:lstStyle/>
          <a:p>
            <a:pPr>
              <a:lnSpc>
                <a:spcPts val="1960"/>
              </a:lnSpc>
            </a:pPr>
            <a:r>
              <a:rPr lang="en-US" sz="1400" spc="210">
                <a:solidFill>
                  <a:srgbClr val="202020"/>
                </a:solidFill>
                <a:latin typeface="Glacial Indifference Bold"/>
              </a:rPr>
              <a:t>MATHUP</a:t>
            </a:r>
          </a:p>
        </p:txBody>
      </p:sp>
      <p:sp>
        <p:nvSpPr>
          <p:cNvPr id="15" name="TextBox 15"/>
          <p:cNvSpPr txBox="1"/>
          <p:nvPr/>
        </p:nvSpPr>
        <p:spPr>
          <a:xfrm>
            <a:off x="13352739" y="16131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202020"/>
                </a:solidFill>
                <a:latin typeface="Glacial Indifference"/>
              </a:rPr>
              <a:t>I NUOVI CORSI 2020/2021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grpSp>
        <p:nvGrpSpPr>
          <p:cNvPr id="2" name="Group 2"/>
          <p:cNvGrpSpPr/>
          <p:nvPr/>
        </p:nvGrpSpPr>
        <p:grpSpPr>
          <a:xfrm>
            <a:off x="-1968422" y="7898422"/>
            <a:ext cx="3654578" cy="2719755"/>
            <a:chOff x="0" y="0"/>
            <a:chExt cx="1625641" cy="1209810"/>
          </a:xfrm>
        </p:grpSpPr>
        <p:sp>
          <p:nvSpPr>
            <p:cNvPr id="3" name="Freeform 3"/>
            <p:cNvSpPr/>
            <p:nvPr/>
          </p:nvSpPr>
          <p:spPr>
            <a:xfrm>
              <a:off x="0" y="0"/>
              <a:ext cx="1625641" cy="1209810"/>
            </a:xfrm>
            <a:custGeom>
              <a:avLst/>
              <a:gdLst/>
              <a:ahLst/>
              <a:cxnLst/>
              <a:rect l="l" t="t" r="r" b="b"/>
              <a:pathLst>
                <a:path w="1625641" h="1209810">
                  <a:moveTo>
                    <a:pt x="0" y="0"/>
                  </a:moveTo>
                  <a:lnTo>
                    <a:pt x="1625641" y="0"/>
                  </a:lnTo>
                  <a:lnTo>
                    <a:pt x="1625641" y="1209810"/>
                  </a:lnTo>
                  <a:lnTo>
                    <a:pt x="0" y="1209810"/>
                  </a:lnTo>
                  <a:close/>
                </a:path>
              </a:pathLst>
            </a:custGeom>
            <a:solidFill>
              <a:srgbClr val="FDBE14"/>
            </a:solidFill>
          </p:spPr>
        </p:sp>
      </p:grpSp>
      <p:grpSp>
        <p:nvGrpSpPr>
          <p:cNvPr id="4" name="Group 4"/>
          <p:cNvGrpSpPr>
            <a:grpSpLocks noChangeAspect="1"/>
          </p:cNvGrpSpPr>
          <p:nvPr/>
        </p:nvGrpSpPr>
        <p:grpSpPr>
          <a:xfrm>
            <a:off x="10515369" y="-1537359"/>
            <a:ext cx="3074718" cy="3074718"/>
            <a:chOff x="0" y="0"/>
            <a:chExt cx="1708150" cy="1708150"/>
          </a:xfrm>
        </p:grpSpPr>
        <p:sp>
          <p:nvSpPr>
            <p:cNvPr id="5" name="Freeform 5"/>
            <p:cNvSpPr/>
            <p:nvPr/>
          </p:nvSpPr>
          <p:spPr>
            <a:xfrm>
              <a:off x="0" y="0"/>
              <a:ext cx="1708150" cy="1708150"/>
            </a:xfrm>
            <a:custGeom>
              <a:avLst/>
              <a:gdLst/>
              <a:ahLst/>
              <a:cxnLst/>
              <a:rect l="l" t="t" r="r" b="b"/>
              <a:pathLst>
                <a:path w="1708150" h="1708150">
                  <a:moveTo>
                    <a:pt x="853440" y="1708150"/>
                  </a:moveTo>
                  <a:cubicBezTo>
                    <a:pt x="383540" y="1708150"/>
                    <a:pt x="0" y="1324610"/>
                    <a:pt x="0" y="853440"/>
                  </a:cubicBezTo>
                  <a:cubicBezTo>
                    <a:pt x="0" y="383540"/>
                    <a:pt x="383540" y="0"/>
                    <a:pt x="853440" y="0"/>
                  </a:cubicBezTo>
                  <a:cubicBezTo>
                    <a:pt x="1324610" y="0"/>
                    <a:pt x="1706880" y="383540"/>
                    <a:pt x="1706880" y="853440"/>
                  </a:cubicBezTo>
                  <a:cubicBezTo>
                    <a:pt x="1708150" y="1324610"/>
                    <a:pt x="1324610" y="1708150"/>
                    <a:pt x="853440" y="1708150"/>
                  </a:cubicBezTo>
                  <a:close/>
                  <a:moveTo>
                    <a:pt x="853440" y="469900"/>
                  </a:moveTo>
                  <a:cubicBezTo>
                    <a:pt x="642620" y="469900"/>
                    <a:pt x="469900" y="642620"/>
                    <a:pt x="469900" y="853440"/>
                  </a:cubicBezTo>
                  <a:cubicBezTo>
                    <a:pt x="469900" y="1064260"/>
                    <a:pt x="642620" y="1236980"/>
                    <a:pt x="853440" y="1236980"/>
                  </a:cubicBezTo>
                  <a:cubicBezTo>
                    <a:pt x="1064260" y="1236980"/>
                    <a:pt x="1236980" y="1064260"/>
                    <a:pt x="1236980" y="853440"/>
                  </a:cubicBezTo>
                  <a:cubicBezTo>
                    <a:pt x="1236980" y="642620"/>
                    <a:pt x="1065530" y="469900"/>
                    <a:pt x="853440" y="469900"/>
                  </a:cubicBezTo>
                  <a:close/>
                </a:path>
              </a:pathLst>
            </a:custGeom>
            <a:solidFill>
              <a:srgbClr val="DC3C4D"/>
            </a:solidFill>
          </p:spPr>
        </p:sp>
      </p:grpSp>
      <p:pic>
        <p:nvPicPr>
          <p:cNvPr id="6" name="Picture 6"/>
          <p:cNvPicPr>
            <a:picLocks noChangeAspect="1"/>
          </p:cNvPicPr>
          <p:nvPr/>
        </p:nvPicPr>
        <p:blipFill>
          <a:blip r:embed="rId2"/>
          <a:srcRect/>
          <a:stretch>
            <a:fillRect/>
          </a:stretch>
        </p:blipFill>
        <p:spPr>
          <a:xfrm>
            <a:off x="16111600" y="7371786"/>
            <a:ext cx="2915214" cy="2915214"/>
          </a:xfrm>
          <a:prstGeom prst="rect">
            <a:avLst/>
          </a:prstGeom>
        </p:spPr>
      </p:pic>
      <p:pic>
        <p:nvPicPr>
          <p:cNvPr id="7" name="Picture 7"/>
          <p:cNvPicPr>
            <a:picLocks noChangeAspect="1"/>
          </p:cNvPicPr>
          <p:nvPr/>
        </p:nvPicPr>
        <p:blipFill>
          <a:blip r:embed="rId3"/>
          <a:srcRect/>
          <a:stretch>
            <a:fillRect/>
          </a:stretch>
        </p:blipFill>
        <p:spPr>
          <a:xfrm>
            <a:off x="218693" y="7893755"/>
            <a:ext cx="2393245" cy="2393245"/>
          </a:xfrm>
          <a:prstGeom prst="rect">
            <a:avLst/>
          </a:prstGeom>
        </p:spPr>
      </p:pic>
      <p:grpSp>
        <p:nvGrpSpPr>
          <p:cNvPr id="8" name="Group 8"/>
          <p:cNvGrpSpPr/>
          <p:nvPr/>
        </p:nvGrpSpPr>
        <p:grpSpPr>
          <a:xfrm rot="-5400000">
            <a:off x="6243930" y="-648625"/>
            <a:ext cx="5800140" cy="11584249"/>
            <a:chOff x="0" y="0"/>
            <a:chExt cx="7733519" cy="15445666"/>
          </a:xfrm>
        </p:grpSpPr>
        <p:pic>
          <p:nvPicPr>
            <p:cNvPr id="9" name="Picture 9"/>
            <p:cNvPicPr>
              <a:picLocks noChangeAspect="1"/>
            </p:cNvPicPr>
            <p:nvPr/>
          </p:nvPicPr>
          <p:blipFill>
            <a:blip r:embed="rId4">
              <a:alphaModFix amt="9999"/>
            </a:blip>
            <a:srcRect/>
            <a:stretch>
              <a:fillRect/>
            </a:stretch>
          </p:blipFill>
          <p:spPr>
            <a:xfrm>
              <a:off x="0" y="0"/>
              <a:ext cx="7733519" cy="7733519"/>
            </a:xfrm>
            <a:prstGeom prst="rect">
              <a:avLst/>
            </a:prstGeom>
          </p:spPr>
        </p:pic>
        <p:pic>
          <p:nvPicPr>
            <p:cNvPr id="10" name="Picture 10"/>
            <p:cNvPicPr>
              <a:picLocks noChangeAspect="1"/>
            </p:cNvPicPr>
            <p:nvPr/>
          </p:nvPicPr>
          <p:blipFill>
            <a:blip r:embed="rId4">
              <a:alphaModFix amt="9999"/>
            </a:blip>
            <a:srcRect/>
            <a:stretch>
              <a:fillRect/>
            </a:stretch>
          </p:blipFill>
          <p:spPr>
            <a:xfrm>
              <a:off x="0" y="7712146"/>
              <a:ext cx="7733519" cy="7733519"/>
            </a:xfrm>
            <a:prstGeom prst="rect">
              <a:avLst/>
            </a:prstGeom>
          </p:spPr>
        </p:pic>
      </p:grpSp>
      <p:sp>
        <p:nvSpPr>
          <p:cNvPr id="11" name="TextBox 11"/>
          <p:cNvSpPr txBox="1"/>
          <p:nvPr/>
        </p:nvSpPr>
        <p:spPr>
          <a:xfrm>
            <a:off x="4044143" y="2741934"/>
            <a:ext cx="9787879" cy="4629851"/>
          </a:xfrm>
          <a:prstGeom prst="rect">
            <a:avLst/>
          </a:prstGeom>
        </p:spPr>
        <p:txBody>
          <a:bodyPr lIns="0" tIns="0" rIns="0" bIns="0" rtlCol="0" anchor="t">
            <a:spAutoFit/>
          </a:bodyPr>
          <a:lstStyle/>
          <a:p>
            <a:pPr algn="ctr">
              <a:lnSpc>
                <a:spcPts val="3333"/>
              </a:lnSpc>
            </a:pPr>
            <a:r>
              <a:rPr lang="en-US" sz="2381" spc="47">
                <a:solidFill>
                  <a:srgbClr val="202020"/>
                </a:solidFill>
                <a:latin typeface="Glacial Indifference"/>
              </a:rPr>
              <a:t>Di norma ciascun corso consiste in una serie di video-lezioni per un totale di 15-20 ore suddivise in unità di circa 10-20 minuti. Ogni partecipante potrà seguire il proprio corso individualmente, scegliendo a suo piacere tempi e ritmi della "frequenza", oppure partecipare a un gruppo d'ascolto che favorisca la discussione in una determinata scuola o realtà territoriale (quando ci fossero volontà e possibilità organizzative). Durante le lezioni, il docente responsabile del corso potrà suggerire ai corsisti di intervenire successivamente con esempi di attività già svolte in classe o con proposte di nuove attività secondo le indicazioni date a lezione. L'interazione tra i docenti e i corsisti sarà facilitata dall'intervento dei tutor.</a:t>
            </a:r>
          </a:p>
        </p:txBody>
      </p:sp>
      <p:sp>
        <p:nvSpPr>
          <p:cNvPr id="12" name="TextBox 12"/>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202020"/>
                </a:solidFill>
                <a:latin typeface="Glacial Indifference Bold"/>
              </a:rPr>
              <a:t>MATHUP</a:t>
            </a:r>
          </a:p>
        </p:txBody>
      </p:sp>
      <p:sp>
        <p:nvSpPr>
          <p:cNvPr id="13" name="TextBox 13"/>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202020"/>
                </a:solidFill>
                <a:latin typeface="Glacial Indifference"/>
              </a:rPr>
              <a:t>I NUOVI CORSI 2020/2021</a:t>
            </a:r>
            <a:r>
              <a:rPr lang="en-US" sz="1400" u="none" spc="210">
                <a:solidFill>
                  <a:srgbClr val="202020"/>
                </a:solidFill>
                <a:latin typeface="Glacial Indifference"/>
              </a:rPr>
              <a:t>L</a:t>
            </a:r>
          </a:p>
        </p:txBody>
      </p:sp>
      <p:grpSp>
        <p:nvGrpSpPr>
          <p:cNvPr id="14" name="Group 14"/>
          <p:cNvGrpSpPr/>
          <p:nvPr/>
        </p:nvGrpSpPr>
        <p:grpSpPr>
          <a:xfrm rot="-7792152">
            <a:off x="14292888" y="6423678"/>
            <a:ext cx="498957" cy="2940153"/>
            <a:chOff x="0" y="0"/>
            <a:chExt cx="665276" cy="3920203"/>
          </a:xfrm>
        </p:grpSpPr>
        <p:pic>
          <p:nvPicPr>
            <p:cNvPr id="15" name="Picture 15"/>
            <p:cNvPicPr>
              <a:picLocks noChangeAspect="1"/>
            </p:cNvPicPr>
            <p:nvPr/>
          </p:nvPicPr>
          <p:blipFill>
            <a:blip r:embed="rId5"/>
            <a:srcRect/>
            <a:stretch>
              <a:fillRect/>
            </a:stretch>
          </p:blipFill>
          <p:spPr>
            <a:xfrm>
              <a:off x="0" y="0"/>
              <a:ext cx="665276" cy="665276"/>
            </a:xfrm>
            <a:prstGeom prst="rect">
              <a:avLst/>
            </a:prstGeom>
          </p:spPr>
        </p:pic>
        <p:pic>
          <p:nvPicPr>
            <p:cNvPr id="16" name="Picture 16"/>
            <p:cNvPicPr>
              <a:picLocks noChangeAspect="1"/>
            </p:cNvPicPr>
            <p:nvPr/>
          </p:nvPicPr>
          <p:blipFill>
            <a:blip r:embed="rId5"/>
            <a:srcRect/>
            <a:stretch>
              <a:fillRect/>
            </a:stretch>
          </p:blipFill>
          <p:spPr>
            <a:xfrm>
              <a:off x="0" y="2169952"/>
              <a:ext cx="665276" cy="665276"/>
            </a:xfrm>
            <a:prstGeom prst="rect">
              <a:avLst/>
            </a:prstGeom>
          </p:spPr>
        </p:pic>
        <p:pic>
          <p:nvPicPr>
            <p:cNvPr id="17" name="Picture 17"/>
            <p:cNvPicPr>
              <a:picLocks noChangeAspect="1"/>
            </p:cNvPicPr>
            <p:nvPr/>
          </p:nvPicPr>
          <p:blipFill>
            <a:blip r:embed="rId5"/>
            <a:srcRect/>
            <a:stretch>
              <a:fillRect/>
            </a:stretch>
          </p:blipFill>
          <p:spPr>
            <a:xfrm>
              <a:off x="0" y="1084976"/>
              <a:ext cx="665276" cy="665276"/>
            </a:xfrm>
            <a:prstGeom prst="rect">
              <a:avLst/>
            </a:prstGeom>
          </p:spPr>
        </p:pic>
        <p:pic>
          <p:nvPicPr>
            <p:cNvPr id="18" name="Picture 18"/>
            <p:cNvPicPr>
              <a:picLocks noChangeAspect="1"/>
            </p:cNvPicPr>
            <p:nvPr/>
          </p:nvPicPr>
          <p:blipFill>
            <a:blip r:embed="rId5"/>
            <a:srcRect/>
            <a:stretch>
              <a:fillRect/>
            </a:stretch>
          </p:blipFill>
          <p:spPr>
            <a:xfrm>
              <a:off x="0" y="3254928"/>
              <a:ext cx="665276" cy="665276"/>
            </a:xfrm>
            <a:prstGeom prst="rect">
              <a:avLst/>
            </a:prstGeom>
          </p:spPr>
        </p:pic>
      </p:grpSp>
      <p:pic>
        <p:nvPicPr>
          <p:cNvPr id="19" name="Picture 19"/>
          <p:cNvPicPr>
            <a:picLocks noChangeAspect="1"/>
          </p:cNvPicPr>
          <p:nvPr/>
        </p:nvPicPr>
        <p:blipFill>
          <a:blip r:embed="rId6"/>
          <a:srcRect/>
          <a:stretch>
            <a:fillRect/>
          </a:stretch>
        </p:blipFill>
        <p:spPr>
          <a:xfrm>
            <a:off x="1738355" y="4245424"/>
            <a:ext cx="1747167" cy="1796153"/>
          </a:xfrm>
          <a:prstGeom prst="rect">
            <a:avLst/>
          </a:prstGeom>
        </p:spPr>
      </p:pic>
      <p:sp>
        <p:nvSpPr>
          <p:cNvPr id="20" name="TextBox 20"/>
          <p:cNvSpPr txBox="1"/>
          <p:nvPr/>
        </p:nvSpPr>
        <p:spPr>
          <a:xfrm>
            <a:off x="855705" y="1817028"/>
            <a:ext cx="12021776" cy="909955"/>
          </a:xfrm>
          <a:prstGeom prst="rect">
            <a:avLst/>
          </a:prstGeom>
        </p:spPr>
        <p:txBody>
          <a:bodyPr lIns="0" tIns="0" rIns="0" bIns="0" rtlCol="0" anchor="t">
            <a:spAutoFit/>
          </a:bodyPr>
          <a:lstStyle/>
          <a:p>
            <a:pPr algn="ctr">
              <a:lnSpc>
                <a:spcPts val="7040"/>
              </a:lnSpc>
            </a:pPr>
            <a:r>
              <a:rPr lang="en-US" sz="6400">
                <a:solidFill>
                  <a:srgbClr val="1D7151"/>
                </a:solidFill>
                <a:latin typeface="League Spartan Bold"/>
              </a:rPr>
              <a:t>Le videolezioni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grpSp>
        <p:nvGrpSpPr>
          <p:cNvPr id="2" name="Group 2"/>
          <p:cNvGrpSpPr/>
          <p:nvPr/>
        </p:nvGrpSpPr>
        <p:grpSpPr>
          <a:xfrm>
            <a:off x="3673969" y="2761291"/>
            <a:ext cx="10940062" cy="4794879"/>
            <a:chOff x="0" y="0"/>
            <a:chExt cx="14586750" cy="6393172"/>
          </a:xfrm>
        </p:grpSpPr>
        <p:sp>
          <p:nvSpPr>
            <p:cNvPr id="3" name="TextBox 3"/>
            <p:cNvSpPr txBox="1"/>
            <p:nvPr/>
          </p:nvSpPr>
          <p:spPr>
            <a:xfrm>
              <a:off x="0" y="2744208"/>
              <a:ext cx="14586750" cy="3648964"/>
            </a:xfrm>
            <a:prstGeom prst="rect">
              <a:avLst/>
            </a:prstGeom>
          </p:spPr>
          <p:txBody>
            <a:bodyPr lIns="0" tIns="0" rIns="0" bIns="0" rtlCol="0" anchor="t">
              <a:spAutoFit/>
            </a:bodyPr>
            <a:lstStyle/>
            <a:p>
              <a:pPr algn="ctr">
                <a:lnSpc>
                  <a:spcPts val="3696"/>
                </a:lnSpc>
              </a:pPr>
              <a:r>
                <a:rPr lang="en-US" sz="2100" spc="42">
                  <a:solidFill>
                    <a:srgbClr val="202020"/>
                  </a:solidFill>
                  <a:latin typeface="Glacial Indifference"/>
                </a:rPr>
                <a:t>prof.ssa Simonetta Di Sieno per la scuola primaria</a:t>
              </a:r>
            </a:p>
            <a:p>
              <a:pPr algn="ctr">
                <a:lnSpc>
                  <a:spcPts val="3696"/>
                </a:lnSpc>
              </a:pPr>
              <a:r>
                <a:rPr lang="en-US" sz="2100" spc="42">
                  <a:solidFill>
                    <a:srgbClr val="202020"/>
                  </a:solidFill>
                  <a:latin typeface="Glacial Indifference"/>
                </a:rPr>
                <a:t>prof. ssa Maria Dedò per la scuola secondaria di I grado</a:t>
              </a:r>
            </a:p>
            <a:p>
              <a:pPr algn="ctr">
                <a:lnSpc>
                  <a:spcPts val="3696"/>
                </a:lnSpc>
              </a:pPr>
              <a:r>
                <a:rPr lang="en-US" sz="2100" spc="42">
                  <a:solidFill>
                    <a:srgbClr val="202020"/>
                  </a:solidFill>
                  <a:latin typeface="Glacial Indifference"/>
                </a:rPr>
                <a:t>prof.ssa Liuba Ballocco per la I classe della scuola secondaria di II grado</a:t>
              </a:r>
            </a:p>
            <a:p>
              <a:pPr algn="ctr">
                <a:lnSpc>
                  <a:spcPts val="3696"/>
                </a:lnSpc>
              </a:pPr>
              <a:r>
                <a:rPr lang="en-US" sz="2100" spc="42">
                  <a:solidFill>
                    <a:srgbClr val="202020"/>
                  </a:solidFill>
                  <a:latin typeface="Glacial Indifference"/>
                </a:rPr>
                <a:t>prof. Mauro Comoglio per la II classe della scuola secondaria di II grado</a:t>
              </a:r>
            </a:p>
            <a:p>
              <a:pPr algn="ctr">
                <a:lnSpc>
                  <a:spcPts val="3696"/>
                </a:lnSpc>
              </a:pPr>
              <a:r>
                <a:rPr lang="en-US" sz="2100" spc="42">
                  <a:solidFill>
                    <a:srgbClr val="202020"/>
                  </a:solidFill>
                  <a:latin typeface="Glacial Indifference"/>
                </a:rPr>
                <a:t>prof. Angelo Guerraggio per il triennio della scuola secondaria di II grado</a:t>
              </a:r>
            </a:p>
            <a:p>
              <a:pPr algn="ctr">
                <a:lnSpc>
                  <a:spcPts val="3696"/>
                </a:lnSpc>
              </a:pPr>
              <a:r>
                <a:rPr lang="en-US" sz="2100" spc="42">
                  <a:solidFill>
                    <a:srgbClr val="202020"/>
                  </a:solidFill>
                  <a:latin typeface="Glacial Indifference"/>
                </a:rPr>
                <a:t>prof. Dario Menasce per il corso di Fisica.</a:t>
              </a:r>
            </a:p>
          </p:txBody>
        </p:sp>
        <p:sp>
          <p:nvSpPr>
            <p:cNvPr id="4" name="TextBox 4"/>
            <p:cNvSpPr txBox="1"/>
            <p:nvPr/>
          </p:nvSpPr>
          <p:spPr>
            <a:xfrm>
              <a:off x="0" y="57150"/>
              <a:ext cx="14586750" cy="1232323"/>
            </a:xfrm>
            <a:prstGeom prst="rect">
              <a:avLst/>
            </a:prstGeom>
          </p:spPr>
          <p:txBody>
            <a:bodyPr lIns="0" tIns="0" rIns="0" bIns="0" rtlCol="0" anchor="t">
              <a:spAutoFit/>
            </a:bodyPr>
            <a:lstStyle/>
            <a:p>
              <a:pPr algn="ctr">
                <a:lnSpc>
                  <a:spcPts val="7040"/>
                </a:lnSpc>
              </a:pPr>
              <a:r>
                <a:rPr lang="en-US" sz="6400">
                  <a:solidFill>
                    <a:srgbClr val="202020"/>
                  </a:solidFill>
                  <a:latin typeface="League Spartan Bold"/>
                </a:rPr>
                <a:t>I nostri docenti e tutor</a:t>
              </a:r>
            </a:p>
          </p:txBody>
        </p:sp>
      </p:grpSp>
      <p:pic>
        <p:nvPicPr>
          <p:cNvPr id="5" name="Picture 5"/>
          <p:cNvPicPr>
            <a:picLocks noChangeAspect="1"/>
          </p:cNvPicPr>
          <p:nvPr/>
        </p:nvPicPr>
        <p:blipFill>
          <a:blip r:embed="rId2"/>
          <a:srcRect/>
          <a:stretch>
            <a:fillRect/>
          </a:stretch>
        </p:blipFill>
        <p:spPr>
          <a:xfrm>
            <a:off x="-1160358" y="1275747"/>
            <a:ext cx="3744660" cy="3744660"/>
          </a:xfrm>
          <a:prstGeom prst="rect">
            <a:avLst/>
          </a:prstGeom>
        </p:spPr>
      </p:pic>
      <p:pic>
        <p:nvPicPr>
          <p:cNvPr id="6" name="Picture 6"/>
          <p:cNvPicPr>
            <a:picLocks noChangeAspect="1"/>
          </p:cNvPicPr>
          <p:nvPr/>
        </p:nvPicPr>
        <p:blipFill>
          <a:blip r:embed="rId3"/>
          <a:srcRect/>
          <a:stretch>
            <a:fillRect/>
          </a:stretch>
        </p:blipFill>
        <p:spPr>
          <a:xfrm>
            <a:off x="15787750" y="7047936"/>
            <a:ext cx="3239064" cy="3239064"/>
          </a:xfrm>
          <a:prstGeom prst="rect">
            <a:avLst/>
          </a:prstGeom>
        </p:spPr>
      </p:pic>
      <p:grpSp>
        <p:nvGrpSpPr>
          <p:cNvPr id="7" name="Group 7"/>
          <p:cNvGrpSpPr/>
          <p:nvPr/>
        </p:nvGrpSpPr>
        <p:grpSpPr>
          <a:xfrm>
            <a:off x="16774803" y="5143500"/>
            <a:ext cx="484497" cy="2854949"/>
            <a:chOff x="0" y="0"/>
            <a:chExt cx="645997" cy="3806599"/>
          </a:xfrm>
        </p:grpSpPr>
        <p:pic>
          <p:nvPicPr>
            <p:cNvPr id="8" name="Picture 8"/>
            <p:cNvPicPr>
              <a:picLocks noChangeAspect="1"/>
            </p:cNvPicPr>
            <p:nvPr/>
          </p:nvPicPr>
          <p:blipFill>
            <a:blip r:embed="rId4"/>
            <a:srcRect/>
            <a:stretch>
              <a:fillRect/>
            </a:stretch>
          </p:blipFill>
          <p:spPr>
            <a:xfrm>
              <a:off x="0" y="0"/>
              <a:ext cx="645997" cy="645997"/>
            </a:xfrm>
            <a:prstGeom prst="rect">
              <a:avLst/>
            </a:prstGeom>
          </p:spPr>
        </p:pic>
        <p:pic>
          <p:nvPicPr>
            <p:cNvPr id="9" name="Picture 9"/>
            <p:cNvPicPr>
              <a:picLocks noChangeAspect="1"/>
            </p:cNvPicPr>
            <p:nvPr/>
          </p:nvPicPr>
          <p:blipFill>
            <a:blip r:embed="rId4"/>
            <a:srcRect/>
            <a:stretch>
              <a:fillRect/>
            </a:stretch>
          </p:blipFill>
          <p:spPr>
            <a:xfrm>
              <a:off x="0" y="2107068"/>
              <a:ext cx="645997" cy="645997"/>
            </a:xfrm>
            <a:prstGeom prst="rect">
              <a:avLst/>
            </a:prstGeom>
          </p:spPr>
        </p:pic>
        <p:pic>
          <p:nvPicPr>
            <p:cNvPr id="10" name="Picture 10"/>
            <p:cNvPicPr>
              <a:picLocks noChangeAspect="1"/>
            </p:cNvPicPr>
            <p:nvPr/>
          </p:nvPicPr>
          <p:blipFill>
            <a:blip r:embed="rId4"/>
            <a:srcRect/>
            <a:stretch>
              <a:fillRect/>
            </a:stretch>
          </p:blipFill>
          <p:spPr>
            <a:xfrm>
              <a:off x="0" y="1053534"/>
              <a:ext cx="645997" cy="645997"/>
            </a:xfrm>
            <a:prstGeom prst="rect">
              <a:avLst/>
            </a:prstGeom>
          </p:spPr>
        </p:pic>
        <p:pic>
          <p:nvPicPr>
            <p:cNvPr id="11" name="Picture 11"/>
            <p:cNvPicPr>
              <a:picLocks noChangeAspect="1"/>
            </p:cNvPicPr>
            <p:nvPr/>
          </p:nvPicPr>
          <p:blipFill>
            <a:blip r:embed="rId4"/>
            <a:srcRect/>
            <a:stretch>
              <a:fillRect/>
            </a:stretch>
          </p:blipFill>
          <p:spPr>
            <a:xfrm>
              <a:off x="0" y="3160602"/>
              <a:ext cx="645997" cy="645997"/>
            </a:xfrm>
            <a:prstGeom prst="rect">
              <a:avLst/>
            </a:prstGeom>
          </p:spPr>
        </p:pic>
      </p:grpSp>
      <p:pic>
        <p:nvPicPr>
          <p:cNvPr id="12" name="Picture 12"/>
          <p:cNvPicPr>
            <a:picLocks noChangeAspect="1"/>
          </p:cNvPicPr>
          <p:nvPr/>
        </p:nvPicPr>
        <p:blipFill>
          <a:blip r:embed="rId5"/>
          <a:srcRect/>
          <a:stretch>
            <a:fillRect/>
          </a:stretch>
        </p:blipFill>
        <p:spPr>
          <a:xfrm rot="9230265">
            <a:off x="-2217988" y="8367648"/>
            <a:ext cx="4435977" cy="2217988"/>
          </a:xfrm>
          <a:prstGeom prst="rect">
            <a:avLst/>
          </a:prstGeom>
        </p:spPr>
      </p:pic>
      <p:sp>
        <p:nvSpPr>
          <p:cNvPr id="13" name="TextBox 13"/>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202020"/>
                </a:solidFill>
                <a:latin typeface="Glacial Indifference Bold"/>
              </a:rPr>
              <a:t>MATHUP</a:t>
            </a:r>
          </a:p>
        </p:txBody>
      </p:sp>
      <p:sp>
        <p:nvSpPr>
          <p:cNvPr id="14" name="TextBox 14"/>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202020"/>
                </a:solidFill>
                <a:latin typeface="Glacial Indifference"/>
              </a:rPr>
              <a:t>I NUOVI CORSI 2020/2021</a:t>
            </a:r>
          </a:p>
        </p:txBody>
      </p:sp>
      <p:pic>
        <p:nvPicPr>
          <p:cNvPr id="15" name="Picture 15"/>
          <p:cNvPicPr>
            <a:picLocks noChangeAspect="1"/>
          </p:cNvPicPr>
          <p:nvPr/>
        </p:nvPicPr>
        <p:blipFill>
          <a:blip r:embed="rId6"/>
          <a:srcRect/>
          <a:stretch>
            <a:fillRect/>
          </a:stretch>
        </p:blipFill>
        <p:spPr>
          <a:xfrm rot="-1886811">
            <a:off x="2030885" y="5143500"/>
            <a:ext cx="2212042" cy="159669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D7151"/>
        </a:solidFill>
        <a:effectLst/>
      </p:bgPr>
    </p:bg>
    <p:spTree>
      <p:nvGrpSpPr>
        <p:cNvPr id="1" name=""/>
        <p:cNvGrpSpPr/>
        <p:nvPr/>
      </p:nvGrpSpPr>
      <p:grpSpPr>
        <a:xfrm>
          <a:off x="0" y="0"/>
          <a:ext cx="0" cy="0"/>
          <a:chOff x="0" y="0"/>
          <a:chExt cx="0" cy="0"/>
        </a:xfrm>
      </p:grpSpPr>
      <p:grpSp>
        <p:nvGrpSpPr>
          <p:cNvPr id="2" name="Group 2"/>
          <p:cNvGrpSpPr/>
          <p:nvPr/>
        </p:nvGrpSpPr>
        <p:grpSpPr>
          <a:xfrm>
            <a:off x="2865521" y="4012562"/>
            <a:ext cx="12556958" cy="2261876"/>
            <a:chOff x="0" y="0"/>
            <a:chExt cx="16742611" cy="3015835"/>
          </a:xfrm>
        </p:grpSpPr>
        <p:sp>
          <p:nvSpPr>
            <p:cNvPr id="3" name="TextBox 3"/>
            <p:cNvSpPr txBox="1"/>
            <p:nvPr/>
          </p:nvSpPr>
          <p:spPr>
            <a:xfrm>
              <a:off x="0" y="57150"/>
              <a:ext cx="16742611" cy="1232323"/>
            </a:xfrm>
            <a:prstGeom prst="rect">
              <a:avLst/>
            </a:prstGeom>
          </p:spPr>
          <p:txBody>
            <a:bodyPr lIns="0" tIns="0" rIns="0" bIns="0" rtlCol="0" anchor="t">
              <a:spAutoFit/>
            </a:bodyPr>
            <a:lstStyle/>
            <a:p>
              <a:pPr algn="ctr">
                <a:lnSpc>
                  <a:spcPts val="7040"/>
                </a:lnSpc>
              </a:pPr>
              <a:r>
                <a:rPr lang="en-US" sz="6400">
                  <a:solidFill>
                    <a:srgbClr val="FFC0C0"/>
                  </a:solidFill>
                  <a:latin typeface="League Spartan Bold"/>
                </a:rPr>
                <a:t>Per i programmi completi?</a:t>
              </a:r>
            </a:p>
          </p:txBody>
        </p:sp>
        <p:sp>
          <p:nvSpPr>
            <p:cNvPr id="4" name="TextBox 4"/>
            <p:cNvSpPr txBox="1"/>
            <p:nvPr/>
          </p:nvSpPr>
          <p:spPr>
            <a:xfrm>
              <a:off x="0" y="1555547"/>
              <a:ext cx="16742611" cy="1460288"/>
            </a:xfrm>
            <a:prstGeom prst="rect">
              <a:avLst/>
            </a:prstGeom>
          </p:spPr>
          <p:txBody>
            <a:bodyPr lIns="0" tIns="0" rIns="0" bIns="0" rtlCol="0" anchor="t">
              <a:spAutoFit/>
            </a:bodyPr>
            <a:lstStyle/>
            <a:p>
              <a:pPr algn="ctr">
                <a:lnSpc>
                  <a:spcPts val="4160"/>
                </a:lnSpc>
              </a:pPr>
              <a:r>
                <a:rPr lang="en-US" sz="3200">
                  <a:solidFill>
                    <a:srgbClr val="FFC0C0"/>
                  </a:solidFill>
                  <a:latin typeface="Glacial Indifference"/>
                </a:rPr>
                <a:t>Per consultare l'intero percorso dei corsi MathUp basta collegarsi al sito </a:t>
              </a:r>
            </a:p>
            <a:p>
              <a:pPr marL="0" lvl="0" indent="0" algn="ctr">
                <a:lnSpc>
                  <a:spcPts val="4680"/>
                </a:lnSpc>
              </a:pPr>
              <a:r>
                <a:rPr lang="en-US" sz="3600">
                  <a:solidFill>
                    <a:srgbClr val="FDBE14"/>
                  </a:solidFill>
                  <a:latin typeface="Glacial Indifference"/>
                </a:rPr>
                <a:t>mateinitaly.it/mathup</a:t>
              </a:r>
            </a:p>
          </p:txBody>
        </p:sp>
      </p:grpSp>
      <p:sp>
        <p:nvSpPr>
          <p:cNvPr id="5" name="TextBox 5"/>
          <p:cNvSpPr txBox="1"/>
          <p:nvPr/>
        </p:nvSpPr>
        <p:spPr>
          <a:xfrm>
            <a:off x="1028700" y="827495"/>
            <a:ext cx="4216412" cy="238885"/>
          </a:xfrm>
          <a:prstGeom prst="rect">
            <a:avLst/>
          </a:prstGeom>
        </p:spPr>
        <p:txBody>
          <a:bodyPr lIns="0" tIns="0" rIns="0" bIns="0" rtlCol="0" anchor="t">
            <a:spAutoFit/>
          </a:bodyPr>
          <a:lstStyle/>
          <a:p>
            <a:pPr>
              <a:lnSpc>
                <a:spcPts val="1960"/>
              </a:lnSpc>
            </a:pPr>
            <a:r>
              <a:rPr lang="en-US" sz="1400" spc="210">
                <a:solidFill>
                  <a:srgbClr val="FFC0C0"/>
                </a:solidFill>
                <a:latin typeface="Glacial Indifference Bold"/>
              </a:rPr>
              <a:t>MATHUP</a:t>
            </a:r>
          </a:p>
        </p:txBody>
      </p:sp>
      <p:sp>
        <p:nvSpPr>
          <p:cNvPr id="6" name="TextBox 6"/>
          <p:cNvSpPr txBox="1"/>
          <p:nvPr/>
        </p:nvSpPr>
        <p:spPr>
          <a:xfrm>
            <a:off x="13042888" y="827495"/>
            <a:ext cx="4216412" cy="238885"/>
          </a:xfrm>
          <a:prstGeom prst="rect">
            <a:avLst/>
          </a:prstGeom>
        </p:spPr>
        <p:txBody>
          <a:bodyPr lIns="0" tIns="0" rIns="0" bIns="0" rtlCol="0" anchor="t">
            <a:spAutoFit/>
          </a:bodyPr>
          <a:lstStyle/>
          <a:p>
            <a:pPr marL="0" lvl="1" indent="0" algn="r">
              <a:lnSpc>
                <a:spcPts val="1960"/>
              </a:lnSpc>
              <a:spcBef>
                <a:spcPct val="0"/>
              </a:spcBef>
            </a:pPr>
            <a:r>
              <a:rPr lang="en-US" sz="1400" spc="210">
                <a:solidFill>
                  <a:srgbClr val="FFC0C0"/>
                </a:solidFill>
                <a:latin typeface="Glacial Indifference"/>
              </a:rPr>
              <a:t>I NUOVI CORSI 2020/2021</a:t>
            </a:r>
          </a:p>
        </p:txBody>
      </p:sp>
      <p:pic>
        <p:nvPicPr>
          <p:cNvPr id="7" name="Picture 7"/>
          <p:cNvPicPr>
            <a:picLocks noChangeAspect="1"/>
          </p:cNvPicPr>
          <p:nvPr/>
        </p:nvPicPr>
        <p:blipFill>
          <a:blip r:embed="rId2"/>
          <a:srcRect/>
          <a:stretch>
            <a:fillRect/>
          </a:stretch>
        </p:blipFill>
        <p:spPr>
          <a:xfrm>
            <a:off x="7953875" y="1560559"/>
            <a:ext cx="1784321" cy="1883640"/>
          </a:xfrm>
          <a:prstGeom prst="rect">
            <a:avLst/>
          </a:prstGeom>
        </p:spPr>
      </p:pic>
      <p:grpSp>
        <p:nvGrpSpPr>
          <p:cNvPr id="8" name="Group 8"/>
          <p:cNvGrpSpPr>
            <a:grpSpLocks noChangeAspect="1"/>
          </p:cNvGrpSpPr>
          <p:nvPr/>
        </p:nvGrpSpPr>
        <p:grpSpPr>
          <a:xfrm rot="-1136292">
            <a:off x="15198195" y="7252633"/>
            <a:ext cx="3539335" cy="3539335"/>
            <a:chOff x="0" y="0"/>
            <a:chExt cx="1708150" cy="1708150"/>
          </a:xfrm>
        </p:grpSpPr>
        <p:sp>
          <p:nvSpPr>
            <p:cNvPr id="9" name="Freeform 9"/>
            <p:cNvSpPr/>
            <p:nvPr/>
          </p:nvSpPr>
          <p:spPr>
            <a:xfrm>
              <a:off x="0" y="0"/>
              <a:ext cx="1708150" cy="1708150"/>
            </a:xfrm>
            <a:custGeom>
              <a:avLst/>
              <a:gdLst/>
              <a:ahLst/>
              <a:cxnLst/>
              <a:rect l="l" t="t" r="r" b="b"/>
              <a:pathLst>
                <a:path w="1708150" h="1708150">
                  <a:moveTo>
                    <a:pt x="853440" y="1708150"/>
                  </a:moveTo>
                  <a:cubicBezTo>
                    <a:pt x="383540" y="1708150"/>
                    <a:pt x="0" y="1324610"/>
                    <a:pt x="0" y="853440"/>
                  </a:cubicBezTo>
                  <a:cubicBezTo>
                    <a:pt x="0" y="383540"/>
                    <a:pt x="383540" y="0"/>
                    <a:pt x="853440" y="0"/>
                  </a:cubicBezTo>
                  <a:cubicBezTo>
                    <a:pt x="1324610" y="0"/>
                    <a:pt x="1706880" y="383540"/>
                    <a:pt x="1706880" y="853440"/>
                  </a:cubicBezTo>
                  <a:cubicBezTo>
                    <a:pt x="1708150" y="1324610"/>
                    <a:pt x="1324610" y="1708150"/>
                    <a:pt x="853440" y="1708150"/>
                  </a:cubicBezTo>
                  <a:close/>
                  <a:moveTo>
                    <a:pt x="853440" y="469900"/>
                  </a:moveTo>
                  <a:cubicBezTo>
                    <a:pt x="642620" y="469900"/>
                    <a:pt x="469900" y="642620"/>
                    <a:pt x="469900" y="853440"/>
                  </a:cubicBezTo>
                  <a:cubicBezTo>
                    <a:pt x="469900" y="1064260"/>
                    <a:pt x="642620" y="1236980"/>
                    <a:pt x="853440" y="1236980"/>
                  </a:cubicBezTo>
                  <a:cubicBezTo>
                    <a:pt x="1064260" y="1236980"/>
                    <a:pt x="1236980" y="1064260"/>
                    <a:pt x="1236980" y="853440"/>
                  </a:cubicBezTo>
                  <a:cubicBezTo>
                    <a:pt x="1236980" y="642620"/>
                    <a:pt x="1065530" y="469900"/>
                    <a:pt x="853440" y="469900"/>
                  </a:cubicBezTo>
                  <a:close/>
                </a:path>
              </a:pathLst>
            </a:custGeom>
            <a:solidFill>
              <a:srgbClr val="FFC0C0"/>
            </a:solidFill>
          </p:spPr>
        </p:sp>
      </p:grpSp>
      <p:pic>
        <p:nvPicPr>
          <p:cNvPr id="10" name="Picture 10"/>
          <p:cNvPicPr>
            <a:picLocks noChangeAspect="1"/>
          </p:cNvPicPr>
          <p:nvPr/>
        </p:nvPicPr>
        <p:blipFill>
          <a:blip r:embed="rId3"/>
          <a:srcRect/>
          <a:stretch>
            <a:fillRect/>
          </a:stretch>
        </p:blipFill>
        <p:spPr>
          <a:xfrm rot="-1884329">
            <a:off x="-580603" y="7269797"/>
            <a:ext cx="3327054" cy="332705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1451</Words>
  <Application>Microsoft Office PowerPoint</Application>
  <PresentationFormat>Personalizzato</PresentationFormat>
  <Paragraphs>102</Paragraphs>
  <Slides>13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13</vt:i4>
      </vt:variant>
    </vt:vector>
  </HeadingPairs>
  <TitlesOfParts>
    <vt:vector size="20" baseType="lpstr">
      <vt:lpstr>Calibri</vt:lpstr>
      <vt:lpstr>League Spartan Bold</vt:lpstr>
      <vt:lpstr>Arial</vt:lpstr>
      <vt:lpstr>Glacial Indifference Bold</vt:lpstr>
      <vt:lpstr>Glacial Indifference Italics</vt:lpstr>
      <vt:lpstr>Glacial Indifference</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MathUp 2.0-2.1</dc:title>
  <dc:creator>Utente</dc:creator>
  <cp:lastModifiedBy>SSIC85100T - ISTITUTO COMPRENSIVO LI PUNTI</cp:lastModifiedBy>
  <cp:revision>1</cp:revision>
  <dcterms:created xsi:type="dcterms:W3CDTF">2006-08-16T00:00:00Z</dcterms:created>
  <dcterms:modified xsi:type="dcterms:W3CDTF">2020-09-26T06:36:30Z</dcterms:modified>
  <dc:identifier>DAEEkz_S5IY</dc:identifier>
</cp:coreProperties>
</file>